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7" r:id="rId1"/>
  </p:sldMasterIdLst>
  <p:notesMasterIdLst>
    <p:notesMasterId r:id="rId60"/>
  </p:notesMasterIdLst>
  <p:sldIdLst>
    <p:sldId id="279" r:id="rId2"/>
    <p:sldId id="335" r:id="rId3"/>
    <p:sldId id="336" r:id="rId4"/>
    <p:sldId id="280" r:id="rId5"/>
    <p:sldId id="337"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33" r:id="rId29"/>
    <p:sldId id="304" r:id="rId30"/>
    <p:sldId id="305" r:id="rId31"/>
    <p:sldId id="306" r:id="rId32"/>
    <p:sldId id="307" r:id="rId33"/>
    <p:sldId id="308" r:id="rId34"/>
    <p:sldId id="309" r:id="rId35"/>
    <p:sldId id="310" r:id="rId36"/>
    <p:sldId id="311" r:id="rId37"/>
    <p:sldId id="312" r:id="rId38"/>
    <p:sldId id="334"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27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1A9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742" autoAdjust="0"/>
  </p:normalViewPr>
  <p:slideViewPr>
    <p:cSldViewPr snapToGrid="0">
      <p:cViewPr varScale="1">
        <p:scale>
          <a:sx n="54" d="100"/>
          <a:sy n="54" d="100"/>
        </p:scale>
        <p:origin x="36" y="6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AD89A-DE75-490E-B3B8-DA645685EB5B}" type="datetimeFigureOut">
              <a:rPr lang="en-US" smtClean="0"/>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2648F-4152-4278-B136-F77E8E2B334A}" type="slidenum">
              <a:rPr lang="en-US" smtClean="0"/>
              <a:t>‹#›</a:t>
            </a:fld>
            <a:endParaRPr lang="en-US"/>
          </a:p>
        </p:txBody>
      </p:sp>
    </p:spTree>
    <p:extLst>
      <p:ext uri="{BB962C8B-B14F-4D97-AF65-F5344CB8AC3E}">
        <p14:creationId xmlns:p14="http://schemas.microsoft.com/office/powerpoint/2010/main" val="2594728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https://www.datacamp.com/blog/what-is-machine-learning</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a:t>
            </a:fld>
            <a:endParaRPr lang="en-US"/>
          </a:p>
        </p:txBody>
      </p:sp>
    </p:spTree>
    <p:extLst>
      <p:ext uri="{BB962C8B-B14F-4D97-AF65-F5344CB8AC3E}">
        <p14:creationId xmlns:p14="http://schemas.microsoft.com/office/powerpoint/2010/main" val="3087643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6: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756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7: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6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8: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83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8: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674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D7D3E5B-4BED-B24C-9674-6B6454D04561}" type="slidenum">
              <a:rPr lang="en-US" smtClean="0"/>
              <a:t>34</a:t>
            </a:fld>
            <a:endParaRPr lang="en-US" dirty="0"/>
          </a:p>
        </p:txBody>
      </p:sp>
    </p:spTree>
    <p:extLst>
      <p:ext uri="{BB962C8B-B14F-4D97-AF65-F5344CB8AC3E}">
        <p14:creationId xmlns:p14="http://schemas.microsoft.com/office/powerpoint/2010/main" val="431528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2: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300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3: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76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4: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817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371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7164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https://www.datacamp.com/blog/what-is-machine-learning</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a:t>
            </a:fld>
            <a:endParaRPr lang="en-US"/>
          </a:p>
        </p:txBody>
      </p:sp>
    </p:spTree>
    <p:extLst>
      <p:ext uri="{BB962C8B-B14F-4D97-AF65-F5344CB8AC3E}">
        <p14:creationId xmlns:p14="http://schemas.microsoft.com/office/powerpoint/2010/main" val="4248222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6287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5092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4084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8892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577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4590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3202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3040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651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7634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Digunakan</a:t>
            </a:r>
            <a:r>
              <a:rPr lang="en-US" dirty="0"/>
              <a:t> pada robot, self driving car </a:t>
            </a:r>
            <a:r>
              <a:rPr lang="en-US" dirty="0" err="1"/>
              <a:t>karena</a:t>
            </a:r>
            <a:r>
              <a:rPr lang="en-US" dirty="0"/>
              <a:t> </a:t>
            </a:r>
            <a:r>
              <a:rPr lang="en-US" dirty="0" err="1"/>
              <a:t>sifatnya</a:t>
            </a:r>
            <a:r>
              <a:rPr lang="en-US" dirty="0"/>
              <a:t> </a:t>
            </a:r>
            <a:r>
              <a:rPr lang="en-US" dirty="0" err="1"/>
              <a:t>continous</a:t>
            </a:r>
            <a:endParaRPr lang="en-ID"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18596326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6058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https://red-colmena.com/f/JyY1ajY1JmhhZSFpdC91JGcmIyEsYGU/18/08/cw_5g_training_v3_slides.pdf</a:t>
            </a:r>
          </a:p>
          <a:p>
            <a:r>
              <a:rPr lang="en-US" dirty="0" smtClean="0"/>
              <a:t>https://www.youtube.com/watch?v=vF2fV_gJ81g</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58</a:t>
            </a:fld>
            <a:endParaRPr lang="en-US"/>
          </a:p>
        </p:txBody>
      </p:sp>
    </p:spTree>
    <p:extLst>
      <p:ext uri="{BB962C8B-B14F-4D97-AF65-F5344CB8AC3E}">
        <p14:creationId xmlns:p14="http://schemas.microsoft.com/office/powerpoint/2010/main" val="3887511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0200" algn="just" rtl="0" fontAlgn="base">
              <a:spcBef>
                <a:spcPts val="0"/>
              </a:spcBef>
              <a:spcAft>
                <a:spcPts val="0"/>
              </a:spcAft>
              <a:buFont typeface="Arial" panose="020B0604020202020204" pitchFamily="34" charset="0"/>
              <a:buChar char="•"/>
            </a:pPr>
            <a:r>
              <a:rPr lang="en-ID" sz="1800" b="0" i="0" u="none" strike="noStrike" dirty="0" err="1">
                <a:solidFill>
                  <a:srgbClr val="000000"/>
                </a:solidFill>
                <a:effectLst/>
                <a:latin typeface="Arial" panose="020B0604020202020204" pitchFamily="34" charset="0"/>
              </a:rPr>
              <a:t>Setiap</a:t>
            </a:r>
            <a:r>
              <a:rPr lang="en-ID" sz="1800" b="0" i="0" u="none" strike="noStrike" dirty="0">
                <a:solidFill>
                  <a:srgbClr val="000000"/>
                </a:solidFill>
                <a:effectLst/>
                <a:latin typeface="Arial" panose="020B0604020202020204" pitchFamily="34" charset="0"/>
              </a:rPr>
              <a:t> neuron </a:t>
            </a:r>
            <a:r>
              <a:rPr lang="en-ID" sz="1800" b="0" i="0" u="none" strike="noStrike" dirty="0" err="1">
                <a:solidFill>
                  <a:srgbClr val="000000"/>
                </a:solidFill>
                <a:effectLst/>
                <a:latin typeface="Arial" panose="020B0604020202020204" pitchFamily="34" charset="0"/>
              </a:rPr>
              <a:t>memiliki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satu</a:t>
            </a:r>
            <a:r>
              <a:rPr lang="en-ID" sz="1800" b="0" i="0" u="none" strike="noStrike" dirty="0">
                <a:solidFill>
                  <a:srgbClr val="000000"/>
                </a:solidFill>
                <a:effectLst/>
                <a:latin typeface="Arial" panose="020B0604020202020204" pitchFamily="34" charset="0"/>
              </a:rPr>
              <a:t> inti </a:t>
            </a:r>
            <a:r>
              <a:rPr lang="en-ID" sz="1800" b="0" i="0" u="none" strike="noStrike" dirty="0" err="1">
                <a:solidFill>
                  <a:srgbClr val="000000"/>
                </a:solidFill>
                <a:effectLst/>
                <a:latin typeface="Arial" panose="020B0604020202020204" pitchFamily="34" charset="0"/>
              </a:rPr>
              <a:t>sel</a:t>
            </a:r>
            <a:endParaRPr lang="en-ID" sz="1800" b="0" i="0" u="none" strike="noStrike" dirty="0">
              <a:solidFill>
                <a:srgbClr val="000000"/>
              </a:solidFill>
              <a:effectLst/>
              <a:latin typeface="Arial" panose="020B0604020202020204" pitchFamily="34" charset="0"/>
            </a:endParaRPr>
          </a:p>
          <a:p>
            <a:pPr marL="330200" algn="just" rtl="0" fontAlgn="base">
              <a:spcBef>
                <a:spcPts val="0"/>
              </a:spcBef>
              <a:spcAft>
                <a:spcPts val="0"/>
              </a:spcAft>
              <a:buFont typeface="Arial" panose="020B0604020202020204" pitchFamily="34" charset="0"/>
              <a:buChar char="•"/>
            </a:pPr>
            <a:r>
              <a:rPr lang="en-ID" sz="1800" b="0" i="0" u="none" strike="noStrike" dirty="0" err="1">
                <a:solidFill>
                  <a:srgbClr val="000000"/>
                </a:solidFill>
                <a:effectLst/>
                <a:latin typeface="Arial" panose="020B0604020202020204" pitchFamily="34" charset="0"/>
              </a:rPr>
              <a:t>Informasi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melalui</a:t>
            </a:r>
            <a:r>
              <a:rPr lang="en-ID" sz="1800" b="0" i="0" u="none" strike="noStrike" dirty="0">
                <a:solidFill>
                  <a:srgbClr val="000000"/>
                </a:solidFill>
                <a:effectLst/>
                <a:latin typeface="Arial" panose="020B0604020202020204" pitchFamily="34" charset="0"/>
              </a:rPr>
              <a:t> axon (output </a:t>
            </a:r>
            <a:r>
              <a:rPr lang="en-ID" sz="1800" b="0" i="0" u="none" strike="noStrike" dirty="0" err="1">
                <a:solidFill>
                  <a:srgbClr val="000000"/>
                </a:solidFill>
                <a:effectLst/>
                <a:latin typeface="Arial" panose="020B0604020202020204" pitchFamily="34" charset="0"/>
              </a:rPr>
              <a:t>pemrosesan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informasi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diterima</a:t>
            </a:r>
            <a:r>
              <a:rPr lang="en-ID" sz="1800" b="0" i="0" u="none" strike="noStrike" dirty="0">
                <a:solidFill>
                  <a:srgbClr val="000000"/>
                </a:solidFill>
                <a:effectLst/>
                <a:latin typeface="Arial" panose="020B0604020202020204" pitchFamily="34" charset="0"/>
              </a:rPr>
              <a:t> oleh </a:t>
            </a:r>
            <a:r>
              <a:rPr lang="en-ID" sz="1800" b="0" i="0" u="none" strike="noStrike" dirty="0" err="1">
                <a:solidFill>
                  <a:srgbClr val="000000"/>
                </a:solidFill>
                <a:effectLst/>
                <a:latin typeface="Arial" panose="020B0604020202020204" pitchFamily="34" charset="0"/>
              </a:rPr>
              <a:t>dendrit</a:t>
            </a:r>
            <a:endParaRPr lang="en-ID" sz="1800" b="0" i="0" u="none" strike="noStrike" dirty="0">
              <a:solidFill>
                <a:srgbClr val="000000"/>
              </a:solidFill>
              <a:effectLst/>
              <a:latin typeface="Arial" panose="020B0604020202020204" pitchFamily="34" charset="0"/>
            </a:endParaRPr>
          </a:p>
          <a:p>
            <a:pPr marL="330200" algn="just" rtl="0" fontAlgn="base">
              <a:spcBef>
                <a:spcPts val="0"/>
              </a:spcBef>
              <a:spcAft>
                <a:spcPts val="0"/>
              </a:spcAft>
              <a:buFont typeface="Arial" panose="020B0604020202020204" pitchFamily="34" charset="0"/>
              <a:buChar char="•"/>
            </a:pPr>
            <a:r>
              <a:rPr lang="en-ID" sz="1800" b="0" i="0" u="none" strike="noStrike" dirty="0" err="1">
                <a:solidFill>
                  <a:srgbClr val="000000"/>
                </a:solidFill>
                <a:effectLst/>
                <a:latin typeface="Arial" panose="020B0604020202020204" pitchFamily="34" charset="0"/>
              </a:rPr>
              <a:t>Informasi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menjadi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masukan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bagi</a:t>
            </a:r>
            <a:r>
              <a:rPr lang="en-ID" sz="1800" b="0" i="0" u="none" strike="noStrike" dirty="0">
                <a:solidFill>
                  <a:srgbClr val="000000"/>
                </a:solidFill>
                <a:effectLst/>
                <a:latin typeface="Arial" panose="020B0604020202020204" pitchFamily="34" charset="0"/>
              </a:rPr>
              <a:t> neuron lain, masing-masing </a:t>
            </a:r>
            <a:r>
              <a:rPr lang="en-ID" sz="1800" b="0" i="0" u="none" strike="noStrike" dirty="0" err="1">
                <a:solidFill>
                  <a:srgbClr val="000000"/>
                </a:solidFill>
                <a:effectLst/>
                <a:latin typeface="Arial" panose="020B0604020202020204" pitchFamily="34" charset="0"/>
              </a:rPr>
              <a:t>dendrit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tiap</a:t>
            </a:r>
            <a:r>
              <a:rPr lang="en-ID" sz="1800" b="0" i="0" u="none" strike="noStrike" dirty="0">
                <a:solidFill>
                  <a:srgbClr val="000000"/>
                </a:solidFill>
                <a:effectLst/>
                <a:latin typeface="Arial" panose="020B0604020202020204" pitchFamily="34" charset="0"/>
              </a:rPr>
              <a:t> neuron </a:t>
            </a:r>
            <a:r>
              <a:rPr lang="en-ID" sz="1800" b="0" i="0" u="none" strike="noStrike" dirty="0" err="1">
                <a:solidFill>
                  <a:srgbClr val="000000"/>
                </a:solidFill>
                <a:effectLst/>
                <a:latin typeface="Arial" panose="020B0604020202020204" pitchFamily="34" charset="0"/>
              </a:rPr>
              <a:t>dipertemukan</a:t>
            </a:r>
            <a:r>
              <a:rPr lang="en-ID" sz="1800" b="0" i="0" u="none" strike="noStrike" dirty="0">
                <a:solidFill>
                  <a:srgbClr val="000000"/>
                </a:solidFill>
                <a:effectLst/>
                <a:latin typeface="Arial" panose="020B0604020202020204" pitchFamily="34" charset="0"/>
              </a:rPr>
              <a:t> oleh synapsis</a:t>
            </a:r>
          </a:p>
          <a:p>
            <a:pPr marL="330200" algn="just" rtl="0" fontAlgn="base">
              <a:spcBef>
                <a:spcPts val="0"/>
              </a:spcBef>
              <a:spcAft>
                <a:spcPts val="0"/>
              </a:spcAft>
              <a:buFont typeface="Arial" panose="020B0604020202020204" pitchFamily="34" charset="0"/>
              <a:buChar char="•"/>
            </a:pPr>
            <a:r>
              <a:rPr lang="en-ID" sz="1800" b="0" i="0" u="none" strike="noStrike" dirty="0" err="1">
                <a:solidFill>
                  <a:srgbClr val="000000"/>
                </a:solidFill>
                <a:effectLst/>
                <a:latin typeface="Arial" panose="020B0604020202020204" pitchFamily="34" charset="0"/>
              </a:rPr>
              <a:t>Informasi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dijumlahkan</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dikirim</a:t>
            </a:r>
            <a:r>
              <a:rPr lang="en-ID" sz="1800" b="0" i="0" u="none" strike="noStrike" dirty="0">
                <a:solidFill>
                  <a:srgbClr val="000000"/>
                </a:solidFill>
                <a:effectLst/>
                <a:latin typeface="Arial" panose="020B0604020202020204" pitchFamily="34" charset="0"/>
              </a:rPr>
              <a:t> oleh axon </a:t>
            </a:r>
            <a:r>
              <a:rPr lang="en-ID" sz="1800" b="0" i="0" u="none" strike="noStrike" dirty="0" err="1">
                <a:solidFill>
                  <a:srgbClr val="000000"/>
                </a:solidFill>
                <a:effectLst/>
                <a:latin typeface="Arial" panose="020B0604020202020204" pitchFamily="34" charset="0"/>
              </a:rPr>
              <a:t>ke</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dendrit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akhir</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saling</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bersentuhan</a:t>
            </a:r>
            <a:endParaRPr lang="en-ID" sz="1800" b="0" i="0" u="none" strike="noStrike" dirty="0">
              <a:solidFill>
                <a:srgbClr val="000000"/>
              </a:solidFill>
              <a:effectLst/>
              <a:latin typeface="Arial" panose="020B0604020202020204" pitchFamily="34" charset="0"/>
            </a:endParaRPr>
          </a:p>
          <a:p>
            <a:pPr marL="330200" algn="just" rtl="0" fontAlgn="base">
              <a:spcBef>
                <a:spcPts val="0"/>
              </a:spcBef>
              <a:spcAft>
                <a:spcPts val="0"/>
              </a:spcAft>
              <a:buFont typeface="Arial" panose="020B0604020202020204" pitchFamily="34" charset="0"/>
              <a:buChar char="•"/>
            </a:pPr>
            <a:r>
              <a:rPr lang="en-ID" sz="1800" b="0" i="0" u="none" strike="noStrike" dirty="0" err="1">
                <a:solidFill>
                  <a:srgbClr val="000000"/>
                </a:solidFill>
                <a:effectLst/>
                <a:latin typeface="Arial" panose="020B0604020202020204" pitchFamily="34" charset="0"/>
              </a:rPr>
              <a:t>Informasi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diterima</a:t>
            </a:r>
            <a:r>
              <a:rPr lang="en-ID" sz="1800" b="0" i="0" u="none" strike="noStrike" dirty="0">
                <a:solidFill>
                  <a:srgbClr val="000000"/>
                </a:solidFill>
                <a:effectLst/>
                <a:latin typeface="Arial" panose="020B0604020202020204" pitchFamily="34" charset="0"/>
              </a:rPr>
              <a:t> neuron lain </a:t>
            </a:r>
            <a:r>
              <a:rPr lang="en-ID" sz="1800" b="0" i="0" u="none" strike="noStrike" dirty="0" err="1">
                <a:solidFill>
                  <a:srgbClr val="000000"/>
                </a:solidFill>
                <a:effectLst/>
                <a:latin typeface="Arial" panose="020B0604020202020204" pitchFamily="34" charset="0"/>
              </a:rPr>
              <a:t>jika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memenuhi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batasan</a:t>
            </a:r>
            <a:r>
              <a:rPr lang="en-ID" sz="1800" b="0" i="0" u="none" strike="noStrike" dirty="0">
                <a:solidFill>
                  <a:srgbClr val="000000"/>
                </a:solidFill>
                <a:effectLst/>
                <a:latin typeface="Arial" panose="020B0604020202020204" pitchFamily="34" charset="0"/>
              </a:rPr>
              <a:t> (threshold), </a:t>
            </a:r>
            <a:r>
              <a:rPr lang="en-ID" sz="1800" b="0" i="0" u="none" strike="noStrike" dirty="0" err="1">
                <a:solidFill>
                  <a:srgbClr val="000000"/>
                </a:solidFill>
                <a:effectLst/>
                <a:latin typeface="Arial" panose="020B0604020202020204" pitchFamily="34" charset="0"/>
              </a:rPr>
              <a:t>maka</a:t>
            </a:r>
            <a:r>
              <a:rPr lang="en-ID" sz="1800" b="0" i="0" u="none" strike="noStrike" dirty="0">
                <a:solidFill>
                  <a:srgbClr val="000000"/>
                </a:solidFill>
                <a:effectLst/>
                <a:latin typeface="Arial" panose="020B0604020202020204" pitchFamily="34" charset="0"/>
              </a:rPr>
              <a:t> neuron </a:t>
            </a:r>
            <a:r>
              <a:rPr lang="en-ID" sz="1800" b="0" i="0" u="none" strike="noStrike" dirty="0" err="1">
                <a:solidFill>
                  <a:srgbClr val="000000"/>
                </a:solidFill>
                <a:effectLst/>
                <a:latin typeface="Arial" panose="020B0604020202020204" pitchFamily="34" charset="0"/>
              </a:rPr>
              <a:t>teraktifasi</a:t>
            </a:r>
            <a:endParaRPr lang="en-ID" sz="1800" b="0" i="0" u="none" strike="noStrike" dirty="0">
              <a:solidFill>
                <a:srgbClr val="000000"/>
              </a:solidFill>
              <a:effectLst/>
              <a:latin typeface="Arial" panose="020B0604020202020204" pitchFamily="34" charset="0"/>
            </a:endParaRPr>
          </a:p>
          <a:p>
            <a:pPr marL="330200" algn="just" rtl="0" fontAlgn="base">
              <a:spcBef>
                <a:spcPts val="0"/>
              </a:spcBef>
              <a:spcAft>
                <a:spcPts val="0"/>
              </a:spcAft>
              <a:buFont typeface="Arial" panose="020B0604020202020204" pitchFamily="34" charset="0"/>
              <a:buChar char="•"/>
            </a:pPr>
            <a:r>
              <a:rPr lang="en-ID" sz="1800" b="0" i="0" u="none" strike="noStrike" dirty="0" err="1">
                <a:solidFill>
                  <a:srgbClr val="000000"/>
                </a:solidFill>
                <a:effectLst/>
                <a:latin typeface="Arial" panose="020B0604020202020204" pitchFamily="34" charset="0"/>
              </a:rPr>
              <a:t>Struktur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bersifat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dinamis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adaptif</a:t>
            </a:r>
            <a:r>
              <a:rPr lang="en-ID" sz="1800" b="0" i="0" u="none" strike="noStrike" dirty="0">
                <a:solidFill>
                  <a:srgbClr val="000000"/>
                </a:solidFill>
                <a:effectLst/>
                <a:latin typeface="Arial" panose="020B0604020202020204" pitchFamily="34" charset="0"/>
              </a:rPr>
              <a:t>) dan </a:t>
            </a:r>
            <a:r>
              <a:rPr lang="en-ID" sz="1800" b="0" i="0" u="none" strike="noStrike" dirty="0" err="1">
                <a:solidFill>
                  <a:srgbClr val="000000"/>
                </a:solidFill>
                <a:effectLst/>
                <a:latin typeface="Arial" panose="020B0604020202020204" pitchFamily="34" charset="0"/>
              </a:rPr>
              <a:t>memiliki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kemampuan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belajar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dengan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melakukan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adaptasi</a:t>
            </a:r>
            <a:endParaRPr lang="en-ID" sz="1800" b="0" i="0" u="none" strike="noStrike" dirty="0">
              <a:solidFill>
                <a:srgbClr val="000000"/>
              </a:solidFill>
              <a:effectLst/>
              <a:latin typeface="Arial" panose="020B0604020202020204" pitchFamily="34" charset="0"/>
            </a:endParaRPr>
          </a:p>
          <a:p>
            <a:endParaRPr lang="en-ID"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260172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309086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1000" algn="just" rtl="0" fontAlgn="base">
              <a:spcBef>
                <a:spcPts val="0"/>
              </a:spcBef>
              <a:spcAft>
                <a:spcPts val="0"/>
              </a:spcAft>
              <a:buFont typeface="Arial" panose="020B0604020202020204" pitchFamily="34" charset="0"/>
              <a:buChar char="•"/>
            </a:pPr>
            <a:r>
              <a:rPr lang="en-ID" sz="1800" b="0" i="0" u="none" strike="noStrike" dirty="0" err="1">
                <a:solidFill>
                  <a:srgbClr val="000000"/>
                </a:solidFill>
                <a:effectLst/>
                <a:latin typeface="Arial" panose="020B0604020202020204" pitchFamily="34" charset="0"/>
              </a:rPr>
              <a:t>Jaringan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dari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sekelompok</a:t>
            </a:r>
            <a:r>
              <a:rPr lang="en-ID" sz="1800" b="0" i="0" u="none" strike="noStrike" dirty="0">
                <a:solidFill>
                  <a:srgbClr val="000000"/>
                </a:solidFill>
                <a:effectLst/>
                <a:latin typeface="Arial" panose="020B0604020202020204" pitchFamily="34" charset="0"/>
              </a:rPr>
              <a:t> unit </a:t>
            </a:r>
            <a:r>
              <a:rPr lang="en-ID" sz="1800" b="0" i="0" u="none" strike="noStrike" dirty="0" err="1">
                <a:solidFill>
                  <a:srgbClr val="000000"/>
                </a:solidFill>
                <a:effectLst/>
                <a:latin typeface="Arial" panose="020B0604020202020204" pitchFamily="34" charset="0"/>
              </a:rPr>
              <a:t>pemroses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kecil</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dimodelkan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berdasarkan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jaringan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syarat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manusia</a:t>
            </a:r>
            <a:endParaRPr lang="en-ID" sz="1800" b="0" i="0" u="none" strike="noStrike" dirty="0">
              <a:solidFill>
                <a:srgbClr val="000000"/>
              </a:solidFill>
              <a:effectLst/>
              <a:latin typeface="Arial" panose="020B0604020202020204" pitchFamily="34" charset="0"/>
            </a:endParaRPr>
          </a:p>
          <a:p>
            <a:pPr marL="381000" algn="just" rtl="0" fontAlgn="base">
              <a:spcBef>
                <a:spcPts val="0"/>
              </a:spcBef>
              <a:spcAft>
                <a:spcPts val="0"/>
              </a:spcAft>
              <a:buFont typeface="Arial" panose="020B0604020202020204" pitchFamily="34" charset="0"/>
              <a:buChar char="•"/>
            </a:pPr>
            <a:r>
              <a:rPr lang="en-ID" sz="1800" b="0" i="0" u="none" strike="noStrike" dirty="0" err="1">
                <a:solidFill>
                  <a:srgbClr val="000000"/>
                </a:solidFill>
                <a:effectLst/>
                <a:latin typeface="Arial" panose="020B0604020202020204" pitchFamily="34" charset="0"/>
              </a:rPr>
              <a:t>Sistem</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adaptif</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dapat</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mengubah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strukturnya</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memecahkan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masalah</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berdasarkan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informasi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eksternal</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maupun</a:t>
            </a:r>
            <a:r>
              <a:rPr lang="en-ID" sz="1800" b="0" i="0" u="none" strike="noStrike" dirty="0">
                <a:solidFill>
                  <a:srgbClr val="000000"/>
                </a:solidFill>
                <a:effectLst/>
                <a:latin typeface="Arial" panose="020B0604020202020204" pitchFamily="34" charset="0"/>
              </a:rPr>
              <a:t> internal yang </a:t>
            </a:r>
            <a:r>
              <a:rPr lang="en-ID" sz="1800" b="0" i="0" u="none" strike="noStrike" dirty="0" err="1">
                <a:solidFill>
                  <a:srgbClr val="000000"/>
                </a:solidFill>
                <a:effectLst/>
                <a:latin typeface="Arial" panose="020B0604020202020204" pitchFamily="34" charset="0"/>
              </a:rPr>
              <a:t>mengalir</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melalui</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jaringan</a:t>
            </a:r>
            <a:endParaRPr lang="en-ID" sz="1800" b="0" i="0" u="none" strike="noStrike" dirty="0">
              <a:solidFill>
                <a:srgbClr val="000000"/>
              </a:solidFill>
              <a:effectLst/>
              <a:latin typeface="Arial" panose="020B0604020202020204" pitchFamily="34" charset="0"/>
            </a:endParaRPr>
          </a:p>
          <a:p>
            <a:pPr marL="381000" algn="just" rtl="0" fontAlgn="base">
              <a:spcBef>
                <a:spcPts val="0"/>
              </a:spcBef>
              <a:spcAft>
                <a:spcPts val="0"/>
              </a:spcAft>
              <a:buFont typeface="Arial" panose="020B0604020202020204" pitchFamily="34" charset="0"/>
              <a:buChar char="•"/>
            </a:pPr>
            <a:r>
              <a:rPr lang="en-ID" sz="1800" b="0" i="0" u="none" strike="noStrike" dirty="0" err="1">
                <a:solidFill>
                  <a:srgbClr val="000000"/>
                </a:solidFill>
                <a:effectLst/>
                <a:latin typeface="Arial" panose="020B0604020202020204" pitchFamily="34" charset="0"/>
              </a:rPr>
              <a:t>Memodelkan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hubungan</a:t>
            </a:r>
            <a:r>
              <a:rPr lang="en-ID" sz="1800" b="0" i="0" u="none" strike="noStrike" dirty="0">
                <a:solidFill>
                  <a:srgbClr val="000000"/>
                </a:solidFill>
                <a:effectLst/>
                <a:latin typeface="Arial" panose="020B0604020202020204" pitchFamily="34" charset="0"/>
              </a:rPr>
              <a:t> yang </a:t>
            </a:r>
            <a:r>
              <a:rPr lang="en-ID" sz="1800" b="0" i="0" u="none" strike="noStrike" dirty="0" err="1">
                <a:solidFill>
                  <a:srgbClr val="000000"/>
                </a:solidFill>
                <a:effectLst/>
                <a:latin typeface="Arial" panose="020B0604020202020204" pitchFamily="34" charset="0"/>
              </a:rPr>
              <a:t>kompleks</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antara</a:t>
            </a:r>
            <a:r>
              <a:rPr lang="en-ID" sz="1800" b="0" i="0" u="none" strike="noStrike" dirty="0">
                <a:solidFill>
                  <a:srgbClr val="000000"/>
                </a:solidFill>
                <a:effectLst/>
                <a:latin typeface="Arial" panose="020B0604020202020204" pitchFamily="34" charset="0"/>
              </a:rPr>
              <a:t> input dan output </a:t>
            </a:r>
            <a:r>
              <a:rPr lang="en-ID" sz="1800" b="0" i="0" u="none" strike="noStrike" dirty="0" err="1">
                <a:solidFill>
                  <a:srgbClr val="000000"/>
                </a:solidFill>
                <a:effectLst/>
                <a:latin typeface="Arial" panose="020B0604020202020204" pitchFamily="34" charset="0"/>
              </a:rPr>
              <a:t>untuk</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menemukan</a:t>
            </a:r>
            <a:r>
              <a:rPr lang="en-ID" sz="1800" b="0" i="0" u="none" strike="noStrike" dirty="0">
                <a:solidFill>
                  <a:srgbClr val="000000"/>
                </a:solidFill>
                <a:effectLst/>
                <a:latin typeface="Arial" panose="020B0604020202020204" pitchFamily="34" charset="0"/>
              </a:rPr>
              <a:t> </a:t>
            </a:r>
            <a:r>
              <a:rPr lang="en-ID" sz="1800" b="0" i="0" u="none" strike="noStrike" dirty="0" err="1">
                <a:solidFill>
                  <a:srgbClr val="000000"/>
                </a:solidFill>
                <a:effectLst/>
                <a:latin typeface="Arial" panose="020B0604020202020204" pitchFamily="34" charset="0"/>
              </a:rPr>
              <a:t>pola-pola</a:t>
            </a:r>
            <a:r>
              <a:rPr lang="en-ID" sz="1800" b="0" i="0" u="none" strike="noStrike" dirty="0">
                <a:solidFill>
                  <a:srgbClr val="000000"/>
                </a:solidFill>
                <a:effectLst/>
                <a:latin typeface="Arial" panose="020B0604020202020204" pitchFamily="34" charset="0"/>
              </a:rPr>
              <a:t> data </a:t>
            </a:r>
          </a:p>
          <a:p>
            <a:endParaRPr lang="en-ID"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2530525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6: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896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6: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Rectangle 1">
            <a:extLst>
              <a:ext uri="{FF2B5EF4-FFF2-40B4-BE49-F238E27FC236}">
                <a16:creationId xmlns:a16="http://schemas.microsoft.com/office/drawing/2014/main" id="{C9EB5C89-E29F-E667-27BD-96A260FB7DE3}"/>
              </a:ext>
            </a:extLst>
          </p:cNvPr>
          <p:cNvSpPr txBox="1">
            <a:spLocks noGrp="1" noRot="1" noChangeAspect="1" noChangeArrowheads="1"/>
          </p:cNvSpPr>
          <p:nvPr>
            <p:ph type="sldImg"/>
          </p:nvPr>
        </p:nvSpPr>
        <p:spPr bwMode="auto">
          <a:xfrm>
            <a:off x="381000" y="695325"/>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a:extLst>
              <a:ext uri="{FF2B5EF4-FFF2-40B4-BE49-F238E27FC236}">
                <a16:creationId xmlns:a16="http://schemas.microsoft.com/office/drawing/2014/main" id="{2A7396B0-FB3D-6315-087E-5731DDC70D3C}"/>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25286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642591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6092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440342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37128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062394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16777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84337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94946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678623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296529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703385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41384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353801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952496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257600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473337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5"/>
        <p:cNvGrpSpPr/>
        <p:nvPr/>
      </p:nvGrpSpPr>
      <p:grpSpPr>
        <a:xfrm>
          <a:off x="0" y="0"/>
          <a:ext cx="0" cy="0"/>
          <a:chOff x="0" y="0"/>
          <a:chExt cx="0" cy="0"/>
        </a:xfrm>
      </p:grpSpPr>
      <p:sp>
        <p:nvSpPr>
          <p:cNvPr id="26" name="Google Shape;26;p21"/>
          <p:cNvSpPr txBox="1">
            <a:spLocks noGrp="1"/>
          </p:cNvSpPr>
          <p:nvPr>
            <p:ph type="title"/>
          </p:nvPr>
        </p:nvSpPr>
        <p:spPr>
          <a:xfrm>
            <a:off x="1048200" y="410827"/>
            <a:ext cx="10095600" cy="936899"/>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7" name="Google Shape;27;p21"/>
          <p:cNvSpPr txBox="1">
            <a:spLocks noGrp="1"/>
          </p:cNvSpPr>
          <p:nvPr>
            <p:ph type="body" idx="1"/>
          </p:nvPr>
        </p:nvSpPr>
        <p:spPr>
          <a:xfrm>
            <a:off x="1048183" y="1600200"/>
            <a:ext cx="4900400" cy="4967700"/>
          </a:xfrm>
          <a:prstGeom prst="rect">
            <a:avLst/>
          </a:prstGeom>
          <a:noFill/>
          <a:ln>
            <a:noFill/>
          </a:ln>
        </p:spPr>
        <p:txBody>
          <a:bodyPr spcFirstLastPara="1" wrap="square" lIns="91425" tIns="91425" rIns="91425" bIns="91425" anchor="t" anchorCtr="0">
            <a:noAutofit/>
          </a:bodyPr>
          <a:lstStyle>
            <a:lvl1pPr marL="457200" lvl="0" indent="-393700" algn="l">
              <a:lnSpc>
                <a:spcPct val="100000"/>
              </a:lnSpc>
              <a:spcBef>
                <a:spcPts val="0"/>
              </a:spcBef>
              <a:spcAft>
                <a:spcPts val="0"/>
              </a:spcAft>
              <a:buSzPts val="2600"/>
              <a:buChar char="◎"/>
              <a:defRPr sz="2600"/>
            </a:lvl1pPr>
            <a:lvl2pPr marL="914400" lvl="1" indent="-393700" algn="l">
              <a:lnSpc>
                <a:spcPct val="100000"/>
              </a:lnSpc>
              <a:spcBef>
                <a:spcPts val="0"/>
              </a:spcBef>
              <a:spcAft>
                <a:spcPts val="0"/>
              </a:spcAft>
              <a:buSzPts val="2600"/>
              <a:buChar char="○"/>
              <a:defRPr sz="2600"/>
            </a:lvl2pPr>
            <a:lvl3pPr marL="1371600" lvl="2" indent="-393700" algn="l">
              <a:lnSpc>
                <a:spcPct val="100000"/>
              </a:lnSpc>
              <a:spcBef>
                <a:spcPts val="0"/>
              </a:spcBef>
              <a:spcAft>
                <a:spcPts val="0"/>
              </a:spcAft>
              <a:buSzPts val="2600"/>
              <a:buChar char="◉"/>
              <a:defRPr sz="2600"/>
            </a:lvl3pPr>
            <a:lvl4pPr marL="1828800" lvl="3" indent="-228600" algn="l">
              <a:lnSpc>
                <a:spcPct val="100000"/>
              </a:lnSpc>
              <a:spcBef>
                <a:spcPts val="0"/>
              </a:spcBef>
              <a:spcAft>
                <a:spcPts val="0"/>
              </a:spcAft>
              <a:buSzPts val="2600"/>
              <a:buNone/>
              <a:defRPr sz="2600"/>
            </a:lvl4pPr>
            <a:lvl5pPr marL="2286000" lvl="4" indent="-228600" algn="l">
              <a:lnSpc>
                <a:spcPct val="100000"/>
              </a:lnSpc>
              <a:spcBef>
                <a:spcPts val="0"/>
              </a:spcBef>
              <a:spcAft>
                <a:spcPts val="0"/>
              </a:spcAft>
              <a:buSzPts val="2600"/>
              <a:buNone/>
              <a:defRPr sz="2600"/>
            </a:lvl5pPr>
            <a:lvl6pPr marL="2743200" lvl="5" indent="-228600" algn="l">
              <a:lnSpc>
                <a:spcPct val="100000"/>
              </a:lnSpc>
              <a:spcBef>
                <a:spcPts val="0"/>
              </a:spcBef>
              <a:spcAft>
                <a:spcPts val="0"/>
              </a:spcAft>
              <a:buSzPts val="2600"/>
              <a:buNone/>
              <a:defRPr sz="2600"/>
            </a:lvl6pPr>
            <a:lvl7pPr marL="3200400" lvl="6" indent="-228600" algn="l">
              <a:lnSpc>
                <a:spcPct val="100000"/>
              </a:lnSpc>
              <a:spcBef>
                <a:spcPts val="0"/>
              </a:spcBef>
              <a:spcAft>
                <a:spcPts val="0"/>
              </a:spcAft>
              <a:buSzPts val="2600"/>
              <a:buNone/>
              <a:defRPr sz="2600"/>
            </a:lvl7pPr>
            <a:lvl8pPr marL="3657600" lvl="7" indent="-228600" algn="l">
              <a:lnSpc>
                <a:spcPct val="100000"/>
              </a:lnSpc>
              <a:spcBef>
                <a:spcPts val="0"/>
              </a:spcBef>
              <a:spcAft>
                <a:spcPts val="0"/>
              </a:spcAft>
              <a:buSzPts val="2600"/>
              <a:buNone/>
              <a:defRPr sz="2600"/>
            </a:lvl8pPr>
            <a:lvl9pPr marL="4114800" lvl="8" indent="-228600" algn="l">
              <a:lnSpc>
                <a:spcPct val="100000"/>
              </a:lnSpc>
              <a:spcBef>
                <a:spcPts val="0"/>
              </a:spcBef>
              <a:spcAft>
                <a:spcPts val="0"/>
              </a:spcAft>
              <a:buSzPts val="2600"/>
              <a:buNone/>
              <a:defRPr sz="2600"/>
            </a:lvl9pPr>
          </a:lstStyle>
          <a:p>
            <a:endParaRPr/>
          </a:p>
        </p:txBody>
      </p:sp>
      <p:sp>
        <p:nvSpPr>
          <p:cNvPr id="28" name="Google Shape;28;p21"/>
          <p:cNvSpPr txBox="1">
            <a:spLocks noGrp="1"/>
          </p:cNvSpPr>
          <p:nvPr>
            <p:ph type="body" idx="2"/>
          </p:nvPr>
        </p:nvSpPr>
        <p:spPr>
          <a:xfrm>
            <a:off x="6243544" y="1600200"/>
            <a:ext cx="4900400" cy="4967700"/>
          </a:xfrm>
          <a:prstGeom prst="rect">
            <a:avLst/>
          </a:prstGeom>
          <a:noFill/>
          <a:ln>
            <a:noFill/>
          </a:ln>
        </p:spPr>
        <p:txBody>
          <a:bodyPr spcFirstLastPara="1" wrap="square" lIns="91425" tIns="91425" rIns="91425" bIns="91425" anchor="t" anchorCtr="0">
            <a:noAutofit/>
          </a:bodyPr>
          <a:lstStyle>
            <a:lvl1pPr marL="457200" lvl="0" indent="-393700" algn="l">
              <a:lnSpc>
                <a:spcPct val="100000"/>
              </a:lnSpc>
              <a:spcBef>
                <a:spcPts val="0"/>
              </a:spcBef>
              <a:spcAft>
                <a:spcPts val="0"/>
              </a:spcAft>
              <a:buSzPts val="2600"/>
              <a:buChar char="◎"/>
              <a:defRPr sz="2600"/>
            </a:lvl1pPr>
            <a:lvl2pPr marL="914400" lvl="1" indent="-393700" algn="l">
              <a:lnSpc>
                <a:spcPct val="100000"/>
              </a:lnSpc>
              <a:spcBef>
                <a:spcPts val="0"/>
              </a:spcBef>
              <a:spcAft>
                <a:spcPts val="0"/>
              </a:spcAft>
              <a:buSzPts val="2600"/>
              <a:buChar char="○"/>
              <a:defRPr sz="2600"/>
            </a:lvl2pPr>
            <a:lvl3pPr marL="1371600" lvl="2" indent="-393700" algn="l">
              <a:lnSpc>
                <a:spcPct val="100000"/>
              </a:lnSpc>
              <a:spcBef>
                <a:spcPts val="0"/>
              </a:spcBef>
              <a:spcAft>
                <a:spcPts val="0"/>
              </a:spcAft>
              <a:buSzPts val="2600"/>
              <a:buChar char="◉"/>
              <a:defRPr sz="2600"/>
            </a:lvl3pPr>
            <a:lvl4pPr marL="1828800" lvl="3" indent="-228600" algn="l">
              <a:lnSpc>
                <a:spcPct val="100000"/>
              </a:lnSpc>
              <a:spcBef>
                <a:spcPts val="0"/>
              </a:spcBef>
              <a:spcAft>
                <a:spcPts val="0"/>
              </a:spcAft>
              <a:buSzPts val="2600"/>
              <a:buNone/>
              <a:defRPr sz="2600"/>
            </a:lvl4pPr>
            <a:lvl5pPr marL="2286000" lvl="4" indent="-228600" algn="l">
              <a:lnSpc>
                <a:spcPct val="100000"/>
              </a:lnSpc>
              <a:spcBef>
                <a:spcPts val="0"/>
              </a:spcBef>
              <a:spcAft>
                <a:spcPts val="0"/>
              </a:spcAft>
              <a:buSzPts val="2600"/>
              <a:buNone/>
              <a:defRPr sz="2600"/>
            </a:lvl5pPr>
            <a:lvl6pPr marL="2743200" lvl="5" indent="-228600" algn="l">
              <a:lnSpc>
                <a:spcPct val="100000"/>
              </a:lnSpc>
              <a:spcBef>
                <a:spcPts val="0"/>
              </a:spcBef>
              <a:spcAft>
                <a:spcPts val="0"/>
              </a:spcAft>
              <a:buSzPts val="2600"/>
              <a:buNone/>
              <a:defRPr sz="2600"/>
            </a:lvl6pPr>
            <a:lvl7pPr marL="3200400" lvl="6" indent="-228600" algn="l">
              <a:lnSpc>
                <a:spcPct val="100000"/>
              </a:lnSpc>
              <a:spcBef>
                <a:spcPts val="0"/>
              </a:spcBef>
              <a:spcAft>
                <a:spcPts val="0"/>
              </a:spcAft>
              <a:buSzPts val="2600"/>
              <a:buNone/>
              <a:defRPr sz="2600"/>
            </a:lvl7pPr>
            <a:lvl8pPr marL="3657600" lvl="7" indent="-228600" algn="l">
              <a:lnSpc>
                <a:spcPct val="100000"/>
              </a:lnSpc>
              <a:spcBef>
                <a:spcPts val="0"/>
              </a:spcBef>
              <a:spcAft>
                <a:spcPts val="0"/>
              </a:spcAft>
              <a:buSzPts val="2600"/>
              <a:buNone/>
              <a:defRPr sz="2600"/>
            </a:lvl8pPr>
            <a:lvl9pPr marL="4114800" lvl="8" indent="-228600" algn="l">
              <a:lnSpc>
                <a:spcPct val="100000"/>
              </a:lnSpc>
              <a:spcBef>
                <a:spcPts val="0"/>
              </a:spcBef>
              <a:spcAft>
                <a:spcPts val="0"/>
              </a:spcAft>
              <a:buSzPts val="2600"/>
              <a:buNone/>
              <a:defRPr sz="2600"/>
            </a:lvl9pPr>
          </a:lstStyle>
          <a:p>
            <a:endParaRPr/>
          </a:p>
        </p:txBody>
      </p:sp>
    </p:spTree>
    <p:extLst>
      <p:ext uri="{BB962C8B-B14F-4D97-AF65-F5344CB8AC3E}">
        <p14:creationId xmlns:p14="http://schemas.microsoft.com/office/powerpoint/2010/main" val="42060279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222961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88977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6538922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90354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80068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D41BCC-AD73-4203-A5A6-E62EB28B0FE6}" type="datetimeFigureOut">
              <a:rPr lang="en-US" smtClean="0"/>
              <a:t>10/30/2024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823076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560449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101486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6881151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8621756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687791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954920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7059261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2520391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6342785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7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65797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D41BCC-AD73-4203-A5A6-E62EB28B0FE6}"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1014738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8_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smtClean="0"/>
              <a:t>Computer Vision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966125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D41BCC-AD73-4203-A5A6-E62EB28B0FE6}" type="datetimeFigureOut">
              <a:rPr lang="en-US" smtClean="0"/>
              <a:t>10/30/2024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1732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D41BCC-AD73-4203-A5A6-E62EB28B0FE6}" type="datetimeFigureOut">
              <a:rPr lang="en-US" smtClean="0"/>
              <a:t>10/30/2024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1568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41BCC-AD73-4203-A5A6-E62EB28B0FE6}" type="datetimeFigureOut">
              <a:rPr lang="en-US" smtClean="0"/>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972406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41434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10/30/2024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35635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41BCC-AD73-4203-A5A6-E62EB28B0FE6}" type="datetimeFigureOut">
              <a:rPr lang="en-US" smtClean="0"/>
              <a:pPr/>
              <a:t>10/30/2024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870605483"/>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7" r:id="rId29"/>
    <p:sldLayoutId id="2147484028" r:id="rId30"/>
    <p:sldLayoutId id="2147484029" r:id="rId31"/>
    <p:sldLayoutId id="2147484030" r:id="rId32"/>
    <p:sldLayoutId id="2147484031" r:id="rId33"/>
    <p:sldLayoutId id="2147484032" r:id="rId34"/>
    <p:sldLayoutId id="2147484033" r:id="rId35"/>
    <p:sldLayoutId id="2147484034" r:id="rId36"/>
    <p:sldLayoutId id="2147484035" r:id="rId37"/>
    <p:sldLayoutId id="2147484036" r:id="rId38"/>
    <p:sldLayoutId id="2147484037" r:id="rId39"/>
    <p:sldLayoutId id="2147484038"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7.wmf"/><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5.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6.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94671" y="3135906"/>
            <a:ext cx="9144000" cy="521075"/>
          </a:xfrm>
        </p:spPr>
        <p:txBody>
          <a:bodyPr>
            <a:noAutofit/>
          </a:bodyPr>
          <a:lstStyle/>
          <a:p>
            <a:pPr algn="just"/>
            <a:r>
              <a:rPr lang="en-US" sz="2800" b="1" dirty="0">
                <a:solidFill>
                  <a:srgbClr val="002060"/>
                </a:solidFill>
              </a:rPr>
              <a:t>Chapter </a:t>
            </a:r>
            <a:r>
              <a:rPr lang="en-US" sz="2800" b="1" dirty="0" smtClean="0">
                <a:solidFill>
                  <a:srgbClr val="002060"/>
                </a:solidFill>
              </a:rPr>
              <a:t>2 :</a:t>
            </a:r>
            <a:r>
              <a:rPr lang="en-US" sz="2800" dirty="0" smtClean="0">
                <a:solidFill>
                  <a:srgbClr val="00B0F0"/>
                </a:solidFill>
              </a:rPr>
              <a:t> </a:t>
            </a:r>
          </a:p>
          <a:p>
            <a:pPr lvl="2" algn="just"/>
            <a:r>
              <a:rPr lang="en-US" sz="2800" dirty="0" smtClean="0">
                <a:solidFill>
                  <a:srgbClr val="00B0F0"/>
                </a:solidFill>
              </a:rPr>
              <a:t>Artificial </a:t>
            </a:r>
            <a:r>
              <a:rPr lang="en-US" sz="2800" dirty="0">
                <a:solidFill>
                  <a:srgbClr val="00B0F0"/>
                </a:solidFill>
              </a:rPr>
              <a:t>Neural Network</a:t>
            </a:r>
          </a:p>
          <a:p>
            <a:pPr lvl="2" algn="just"/>
            <a:r>
              <a:rPr lang="en-US" sz="2800" dirty="0">
                <a:solidFill>
                  <a:srgbClr val="00B0F0"/>
                </a:solidFill>
              </a:rPr>
              <a:t>Feedforward</a:t>
            </a:r>
          </a:p>
          <a:p>
            <a:pPr lvl="2" algn="just"/>
            <a:r>
              <a:rPr lang="en-US" sz="2800" dirty="0" smtClean="0">
                <a:solidFill>
                  <a:srgbClr val="00B0F0"/>
                </a:solidFill>
              </a:rPr>
              <a:t>Backpropagation</a:t>
            </a:r>
            <a:endParaRPr lang="en-US" sz="2800" dirty="0">
              <a:solidFill>
                <a:srgbClr val="00B0F0"/>
              </a:solidFill>
            </a:endParaRPr>
          </a:p>
        </p:txBody>
      </p:sp>
      <p:sp>
        <p:nvSpPr>
          <p:cNvPr id="13" name="Rectangle 12"/>
          <p:cNvSpPr/>
          <p:nvPr/>
        </p:nvSpPr>
        <p:spPr>
          <a:xfrm>
            <a:off x="9256812" y="6488668"/>
            <a:ext cx="2822376" cy="369332"/>
          </a:xfrm>
          <a:prstGeom prst="rect">
            <a:avLst/>
          </a:prstGeom>
        </p:spPr>
        <p:txBody>
          <a:bodyPr wrap="none">
            <a:spAutoFit/>
          </a:bodyPr>
          <a:lstStyle/>
          <a:p>
            <a:r>
              <a:rPr lang="en-US" dirty="0"/>
              <a:t>https://github.com/siagianp</a:t>
            </a:r>
          </a:p>
        </p:txBody>
      </p:sp>
      <p:grpSp>
        <p:nvGrpSpPr>
          <p:cNvPr id="14" name="Group 13"/>
          <p:cNvGrpSpPr/>
          <p:nvPr/>
        </p:nvGrpSpPr>
        <p:grpSpPr>
          <a:xfrm>
            <a:off x="89638" y="359621"/>
            <a:ext cx="4804363" cy="1929688"/>
            <a:chOff x="89638" y="359621"/>
            <a:chExt cx="4804363" cy="1929688"/>
          </a:xfrm>
        </p:grpSpPr>
        <p:pic>
          <p:nvPicPr>
            <p:cNvPr id="15" name="Picture 14"/>
            <p:cNvPicPr>
              <a:picLocks noChangeAspect="1"/>
            </p:cNvPicPr>
            <p:nvPr/>
          </p:nvPicPr>
          <p:blipFill>
            <a:blip r:embed="rId3"/>
            <a:stretch>
              <a:fillRect/>
            </a:stretch>
          </p:blipFill>
          <p:spPr>
            <a:xfrm>
              <a:off x="235105" y="1881965"/>
              <a:ext cx="3104181" cy="263526"/>
            </a:xfrm>
            <a:prstGeom prst="rect">
              <a:avLst/>
            </a:prstGeom>
          </p:spPr>
        </p:pic>
        <p:sp>
          <p:nvSpPr>
            <p:cNvPr id="16"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7" name="Group 16">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24" name="Freeform 23">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5" name="Freeform 24">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8" name="Group 17">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22"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23"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9"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sp>
          <p:nvSpPr>
            <p:cNvPr id="20" name="Title 4">
              <a:extLst>
                <a:ext uri="{FF2B5EF4-FFF2-40B4-BE49-F238E27FC236}">
                  <a16:creationId xmlns:a16="http://schemas.microsoft.com/office/drawing/2014/main" id="{27228BAE-048B-681E-DD8D-BD96B22560E0}"/>
                </a:ext>
              </a:extLst>
            </p:cNvPr>
            <p:cNvSpPr txBox="1">
              <a:spLocks/>
            </p:cNvSpPr>
            <p:nvPr/>
          </p:nvSpPr>
          <p:spPr>
            <a:xfrm>
              <a:off x="750193" y="1314680"/>
              <a:ext cx="938689" cy="470538"/>
            </a:xfrm>
            <a:prstGeom prst="rect">
              <a:avLst/>
            </a:prstGeom>
            <a:solidFill>
              <a:schemeClr val="bg1"/>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dirty="0" smtClean="0">
                  <a:solidFill>
                    <a:schemeClr val="accent5">
                      <a:lumMod val="50000"/>
                    </a:schemeClr>
                  </a:solidFill>
                </a:rPr>
                <a:t>SDN</a:t>
              </a:r>
              <a:endParaRPr lang="en-US" sz="2800" dirty="0">
                <a:solidFill>
                  <a:schemeClr val="accent5">
                    <a:lumMod val="50000"/>
                  </a:schemeClr>
                </a:solidFill>
              </a:endParaRPr>
            </a:p>
          </p:txBody>
        </p:sp>
        <p:sp>
          <p:nvSpPr>
            <p:cNvPr id="21" name="Title 4">
              <a:extLst>
                <a:ext uri="{FF2B5EF4-FFF2-40B4-BE49-F238E27FC236}">
                  <a16:creationId xmlns:a16="http://schemas.microsoft.com/office/drawing/2014/main" id="{27228BAE-048B-681E-DD8D-BD96B22560E0}"/>
                </a:ext>
              </a:extLst>
            </p:cNvPr>
            <p:cNvSpPr txBox="1">
              <a:spLocks/>
            </p:cNvSpPr>
            <p:nvPr/>
          </p:nvSpPr>
          <p:spPr>
            <a:xfrm>
              <a:off x="1449719" y="1352665"/>
              <a:ext cx="928870" cy="58122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dirty="0" smtClean="0">
                  <a:solidFill>
                    <a:schemeClr val="accent1">
                      <a:lumMod val="75000"/>
                    </a:schemeClr>
                  </a:solidFill>
                </a:rPr>
                <a:t>NFV</a:t>
              </a:r>
              <a:endParaRPr lang="en-US" sz="2800" dirty="0">
                <a:solidFill>
                  <a:schemeClr val="accent1">
                    <a:lumMod val="75000"/>
                  </a:schemeClr>
                </a:solidFill>
              </a:endParaRPr>
            </a:p>
          </p:txBody>
        </p:sp>
      </p:grpSp>
    </p:spTree>
    <p:extLst>
      <p:ext uri="{BB962C8B-B14F-4D97-AF65-F5344CB8AC3E}">
        <p14:creationId xmlns:p14="http://schemas.microsoft.com/office/powerpoint/2010/main" val="3939817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20B0-80C8-3DC3-0D6B-2701C11F23A4}"/>
              </a:ext>
            </a:extLst>
          </p:cNvPr>
          <p:cNvSpPr>
            <a:spLocks noGrp="1"/>
          </p:cNvSpPr>
          <p:nvPr>
            <p:ph type="title"/>
          </p:nvPr>
        </p:nvSpPr>
        <p:spPr/>
        <p:txBody>
          <a:bodyPr/>
          <a:lstStyle/>
          <a:p>
            <a:r>
              <a:rPr lang="en-US" dirty="0"/>
              <a:t>Types of Learning</a:t>
            </a:r>
            <a:endParaRPr lang="en-ID" dirty="0"/>
          </a:p>
        </p:txBody>
      </p:sp>
      <p:sp>
        <p:nvSpPr>
          <p:cNvPr id="3" name="Content Placeholder 2">
            <a:extLst>
              <a:ext uri="{FF2B5EF4-FFF2-40B4-BE49-F238E27FC236}">
                <a16:creationId xmlns:a16="http://schemas.microsoft.com/office/drawing/2014/main" id="{F23E1D66-289F-7E19-FAAF-358A15B2F5AC}"/>
              </a:ext>
            </a:extLst>
          </p:cNvPr>
          <p:cNvSpPr>
            <a:spLocks noGrp="1"/>
          </p:cNvSpPr>
          <p:nvPr>
            <p:ph sz="half" idx="2"/>
          </p:nvPr>
        </p:nvSpPr>
        <p:spPr/>
        <p:txBody>
          <a:bodyPr/>
          <a:lstStyle/>
          <a:p>
            <a:r>
              <a:rPr lang="en-US" dirty="0"/>
              <a:t>3. Reinforced Learning</a:t>
            </a:r>
          </a:p>
          <a:p>
            <a:r>
              <a:rPr lang="en-US" sz="2000" dirty="0"/>
              <a:t>reinforcement learning is a subfield of machine learning in which </a:t>
            </a:r>
            <a:r>
              <a:rPr lang="en-US" sz="2000" b="1" dirty="0"/>
              <a:t>machines can "live" in an environment and are able to understand the state of that environment as feature vectors. </a:t>
            </a:r>
            <a:r>
              <a:rPr lang="en-US" sz="2000" dirty="0"/>
              <a:t>Machines can execute actions in any state. Different actions bring different rewards and can also move the machine to another state of the environment.</a:t>
            </a:r>
          </a:p>
          <a:p>
            <a:r>
              <a:rPr lang="en-US" sz="2000" b="1" dirty="0"/>
              <a:t>The goal of the reinforcement learning algorithm is to learn a policy</a:t>
            </a:r>
            <a:r>
              <a:rPr lang="en-US" sz="2000" dirty="0"/>
              <a:t>. Policy is a function f (similar to the model in supervised learning) that takes a state's feature vector as input and output as the optimal action to run in that state. The action will be optimal if it maximizes the expected average reward.</a:t>
            </a:r>
          </a:p>
          <a:p>
            <a:endParaRPr lang="en-ID" dirty="0"/>
          </a:p>
        </p:txBody>
      </p:sp>
      <p:sp>
        <p:nvSpPr>
          <p:cNvPr id="4" name="Footer Placeholder 3">
            <a:extLst>
              <a:ext uri="{FF2B5EF4-FFF2-40B4-BE49-F238E27FC236}">
                <a16:creationId xmlns:a16="http://schemas.microsoft.com/office/drawing/2014/main" id="{CDE2320A-A9BA-2E27-FDCA-80282E43722F}"/>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F6D8E290-F67F-5C65-E394-A1768858DDC7}"/>
              </a:ext>
            </a:extLst>
          </p:cNvPr>
          <p:cNvSpPr>
            <a:spLocks noGrp="1"/>
          </p:cNvSpPr>
          <p:nvPr>
            <p:ph type="sldNum" sz="quarter" idx="11"/>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315307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1465-6E44-1274-8CAB-FA25F45D4A9D}"/>
              </a:ext>
            </a:extLst>
          </p:cNvPr>
          <p:cNvSpPr>
            <a:spLocks noGrp="1"/>
          </p:cNvSpPr>
          <p:nvPr>
            <p:ph type="title"/>
          </p:nvPr>
        </p:nvSpPr>
        <p:spPr/>
        <p:txBody>
          <a:bodyPr/>
          <a:lstStyle/>
          <a:p>
            <a:endParaRPr lang="en-ID"/>
          </a:p>
        </p:txBody>
      </p:sp>
      <p:pic>
        <p:nvPicPr>
          <p:cNvPr id="7" name="Content Placeholder 6">
            <a:extLst>
              <a:ext uri="{FF2B5EF4-FFF2-40B4-BE49-F238E27FC236}">
                <a16:creationId xmlns:a16="http://schemas.microsoft.com/office/drawing/2014/main" id="{FFD44D47-693F-C24B-DB77-19B0EE01D430}"/>
              </a:ext>
            </a:extLst>
          </p:cNvPr>
          <p:cNvPicPr>
            <a:picLocks noGrp="1" noChangeAspect="1"/>
          </p:cNvPicPr>
          <p:nvPr>
            <p:ph sz="half" idx="2"/>
          </p:nvPr>
        </p:nvPicPr>
        <p:blipFill>
          <a:blip r:embed="rId3"/>
          <a:stretch>
            <a:fillRect/>
          </a:stretch>
        </p:blipFill>
        <p:spPr>
          <a:xfrm>
            <a:off x="850900" y="2145137"/>
            <a:ext cx="10125075" cy="3718663"/>
          </a:xfrm>
        </p:spPr>
      </p:pic>
      <p:sp>
        <p:nvSpPr>
          <p:cNvPr id="4" name="Footer Placeholder 3">
            <a:extLst>
              <a:ext uri="{FF2B5EF4-FFF2-40B4-BE49-F238E27FC236}">
                <a16:creationId xmlns:a16="http://schemas.microsoft.com/office/drawing/2014/main" id="{06B9EB3C-C1C7-9D67-12D2-02CC7F5F609D}"/>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CAA011D6-C359-9A13-D4E8-F01C97B04658}"/>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118414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77C5-B409-1E46-0B24-C8446BD677FE}"/>
              </a:ext>
            </a:extLst>
          </p:cNvPr>
          <p:cNvSpPr>
            <a:spLocks noGrp="1"/>
          </p:cNvSpPr>
          <p:nvPr>
            <p:ph type="title"/>
          </p:nvPr>
        </p:nvSpPr>
        <p:spPr/>
        <p:txBody>
          <a:bodyPr/>
          <a:lstStyle/>
          <a:p>
            <a:endParaRPr lang="en-ID"/>
          </a:p>
        </p:txBody>
      </p:sp>
      <p:pic>
        <p:nvPicPr>
          <p:cNvPr id="7" name="Content Placeholder 6">
            <a:extLst>
              <a:ext uri="{FF2B5EF4-FFF2-40B4-BE49-F238E27FC236}">
                <a16:creationId xmlns:a16="http://schemas.microsoft.com/office/drawing/2014/main" id="{C627B8A3-51D2-3B01-4D5A-995183EA6F4B}"/>
              </a:ext>
            </a:extLst>
          </p:cNvPr>
          <p:cNvPicPr>
            <a:picLocks noGrp="1" noChangeAspect="1"/>
          </p:cNvPicPr>
          <p:nvPr>
            <p:ph sz="half" idx="2"/>
          </p:nvPr>
        </p:nvPicPr>
        <p:blipFill>
          <a:blip r:embed="rId2"/>
          <a:stretch>
            <a:fillRect/>
          </a:stretch>
        </p:blipFill>
        <p:spPr>
          <a:xfrm>
            <a:off x="0" y="0"/>
            <a:ext cx="11807950" cy="6877436"/>
          </a:xfrm>
        </p:spPr>
      </p:pic>
      <p:sp>
        <p:nvSpPr>
          <p:cNvPr id="4" name="Footer Placeholder 3">
            <a:extLst>
              <a:ext uri="{FF2B5EF4-FFF2-40B4-BE49-F238E27FC236}">
                <a16:creationId xmlns:a16="http://schemas.microsoft.com/office/drawing/2014/main" id="{B5CD9766-59DE-6AA0-8BC4-0A7855A41646}"/>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429BD5F0-3775-684F-740A-24329249A27F}"/>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3991482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B504550-7645-ABC1-2D9B-CDA715F213FE}"/>
              </a:ext>
            </a:extLst>
          </p:cNvPr>
          <p:cNvSpPr>
            <a:spLocks noGrp="1"/>
          </p:cNvSpPr>
          <p:nvPr>
            <p:ph type="title"/>
          </p:nvPr>
        </p:nvSpPr>
        <p:spPr/>
        <p:txBody>
          <a:bodyPr/>
          <a:lstStyle/>
          <a:p>
            <a:r>
              <a:rPr lang="en-US" dirty="0"/>
              <a:t>Neural network</a:t>
            </a:r>
            <a:endParaRPr lang="en-ID" dirty="0"/>
          </a:p>
        </p:txBody>
      </p:sp>
      <p:pic>
        <p:nvPicPr>
          <p:cNvPr id="3" name="Content Placeholder 2">
            <a:extLst>
              <a:ext uri="{FF2B5EF4-FFF2-40B4-BE49-F238E27FC236}">
                <a16:creationId xmlns:a16="http://schemas.microsoft.com/office/drawing/2014/main" id="{727CB61E-C64E-650B-C23C-CB66F9F0707E}"/>
              </a:ext>
            </a:extLst>
          </p:cNvPr>
          <p:cNvPicPr>
            <a:picLocks noGrp="1" noChangeAspect="1"/>
          </p:cNvPicPr>
          <p:nvPr>
            <p:ph sz="half" idx="2"/>
          </p:nvPr>
        </p:nvPicPr>
        <p:blipFill>
          <a:blip r:embed="rId3"/>
          <a:stretch>
            <a:fillRect/>
          </a:stretch>
        </p:blipFill>
        <p:spPr>
          <a:xfrm>
            <a:off x="2539261" y="1828800"/>
            <a:ext cx="6748352" cy="4351338"/>
          </a:xfrm>
        </p:spPr>
      </p:pic>
      <p:sp>
        <p:nvSpPr>
          <p:cNvPr id="10" name="Footer Placeholder 9">
            <a:extLst>
              <a:ext uri="{FF2B5EF4-FFF2-40B4-BE49-F238E27FC236}">
                <a16:creationId xmlns:a16="http://schemas.microsoft.com/office/drawing/2014/main" id="{BC572C91-791A-EFCB-8F22-8DABC72EC90F}"/>
              </a:ext>
            </a:extLst>
          </p:cNvPr>
          <p:cNvSpPr>
            <a:spLocks noGrp="1"/>
          </p:cNvSpPr>
          <p:nvPr>
            <p:ph type="ftr" sz="quarter" idx="10"/>
          </p:nvPr>
        </p:nvSpPr>
        <p:spPr/>
        <p:txBody>
          <a:bodyPr/>
          <a:lstStyle/>
          <a:p>
            <a:r>
              <a:rPr lang="en-US" dirty="0" err="1" smtClean="0"/>
              <a:t>verdysgn</a:t>
            </a:r>
            <a:endParaRPr lang="en-US" dirty="0"/>
          </a:p>
        </p:txBody>
      </p:sp>
      <p:sp>
        <p:nvSpPr>
          <p:cNvPr id="11" name="Slide Number Placeholder 10">
            <a:extLst>
              <a:ext uri="{FF2B5EF4-FFF2-40B4-BE49-F238E27FC236}">
                <a16:creationId xmlns:a16="http://schemas.microsoft.com/office/drawing/2014/main" id="{521BCA6E-9814-AD88-B14B-93330B242D06}"/>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4232700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B504550-7645-ABC1-2D9B-CDA715F213FE}"/>
              </a:ext>
            </a:extLst>
          </p:cNvPr>
          <p:cNvSpPr>
            <a:spLocks noGrp="1"/>
          </p:cNvSpPr>
          <p:nvPr>
            <p:ph type="title"/>
          </p:nvPr>
        </p:nvSpPr>
        <p:spPr/>
        <p:txBody>
          <a:bodyPr/>
          <a:lstStyle/>
          <a:p>
            <a:r>
              <a:rPr lang="en-US" dirty="0"/>
              <a:t>Artificial Neural network</a:t>
            </a:r>
            <a:endParaRPr lang="en-ID" dirty="0"/>
          </a:p>
        </p:txBody>
      </p:sp>
      <p:pic>
        <p:nvPicPr>
          <p:cNvPr id="3" name="Content Placeholder 2">
            <a:extLst>
              <a:ext uri="{FF2B5EF4-FFF2-40B4-BE49-F238E27FC236}">
                <a16:creationId xmlns:a16="http://schemas.microsoft.com/office/drawing/2014/main" id="{3976916B-66D1-754B-6508-800C17A909FE}"/>
              </a:ext>
            </a:extLst>
          </p:cNvPr>
          <p:cNvPicPr>
            <a:picLocks noGrp="1" noChangeAspect="1"/>
          </p:cNvPicPr>
          <p:nvPr>
            <p:ph sz="half" idx="2"/>
          </p:nvPr>
        </p:nvPicPr>
        <p:blipFill>
          <a:blip r:embed="rId3"/>
          <a:stretch>
            <a:fillRect/>
          </a:stretch>
        </p:blipFill>
        <p:spPr>
          <a:xfrm>
            <a:off x="3247060" y="1828800"/>
            <a:ext cx="5332754" cy="4351338"/>
          </a:xfrm>
        </p:spPr>
      </p:pic>
      <p:sp>
        <p:nvSpPr>
          <p:cNvPr id="10" name="Footer Placeholder 9">
            <a:extLst>
              <a:ext uri="{FF2B5EF4-FFF2-40B4-BE49-F238E27FC236}">
                <a16:creationId xmlns:a16="http://schemas.microsoft.com/office/drawing/2014/main" id="{BC572C91-791A-EFCB-8F22-8DABC72EC90F}"/>
              </a:ext>
            </a:extLst>
          </p:cNvPr>
          <p:cNvSpPr>
            <a:spLocks noGrp="1"/>
          </p:cNvSpPr>
          <p:nvPr>
            <p:ph type="ftr" sz="quarter" idx="10"/>
          </p:nvPr>
        </p:nvSpPr>
        <p:spPr/>
        <p:txBody>
          <a:bodyPr/>
          <a:lstStyle/>
          <a:p>
            <a:r>
              <a:rPr lang="en-US" dirty="0" smtClean="0"/>
              <a:t>cv</a:t>
            </a:r>
            <a:endParaRPr lang="en-US" dirty="0"/>
          </a:p>
        </p:txBody>
      </p:sp>
      <p:sp>
        <p:nvSpPr>
          <p:cNvPr id="11" name="Slide Number Placeholder 10">
            <a:extLst>
              <a:ext uri="{FF2B5EF4-FFF2-40B4-BE49-F238E27FC236}">
                <a16:creationId xmlns:a16="http://schemas.microsoft.com/office/drawing/2014/main" id="{521BCA6E-9814-AD88-B14B-93330B242D06}"/>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1276128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921-8007-9D96-A8B2-B74F2FCAA6A5}"/>
              </a:ext>
            </a:extLst>
          </p:cNvPr>
          <p:cNvSpPr>
            <a:spLocks noGrp="1"/>
          </p:cNvSpPr>
          <p:nvPr>
            <p:ph type="title"/>
          </p:nvPr>
        </p:nvSpPr>
        <p:spPr/>
        <p:txBody>
          <a:bodyPr/>
          <a:lstStyle/>
          <a:p>
            <a:r>
              <a:rPr lang="en-US" dirty="0"/>
              <a:t>Artificial neural network</a:t>
            </a:r>
            <a:endParaRPr lang="en-ID" dirty="0"/>
          </a:p>
        </p:txBody>
      </p:sp>
      <p:sp>
        <p:nvSpPr>
          <p:cNvPr id="3" name="Content Placeholder 2">
            <a:extLst>
              <a:ext uri="{FF2B5EF4-FFF2-40B4-BE49-F238E27FC236}">
                <a16:creationId xmlns:a16="http://schemas.microsoft.com/office/drawing/2014/main" id="{47CEC05F-04F8-E456-D96C-257E17405E1F}"/>
              </a:ext>
            </a:extLst>
          </p:cNvPr>
          <p:cNvSpPr>
            <a:spLocks noGrp="1"/>
          </p:cNvSpPr>
          <p:nvPr>
            <p:ph sz="half" idx="2"/>
          </p:nvPr>
        </p:nvSpPr>
        <p:spPr>
          <a:xfrm>
            <a:off x="850167" y="1828800"/>
            <a:ext cx="10623375" cy="4351338"/>
          </a:xfrm>
        </p:spPr>
        <p:txBody>
          <a:bodyPr/>
          <a:lstStyle/>
          <a:p>
            <a:pPr>
              <a:lnSpc>
                <a:spcPct val="90000"/>
              </a:lnSpc>
            </a:pPr>
            <a:r>
              <a:rPr lang="tr-TR" altLang="en-US" dirty="0"/>
              <a:t>Computational models </a:t>
            </a:r>
            <a:r>
              <a:rPr lang="tr-TR" altLang="en-US" dirty="0">
                <a:solidFill>
                  <a:srgbClr val="CC3300"/>
                </a:solidFill>
              </a:rPr>
              <a:t>inspired by the human brain</a:t>
            </a:r>
            <a:r>
              <a:rPr lang="tr-TR" altLang="en-US" dirty="0"/>
              <a:t>:</a:t>
            </a:r>
          </a:p>
          <a:p>
            <a:pPr marL="800100" lvl="1" indent="-342900">
              <a:lnSpc>
                <a:spcPct val="90000"/>
              </a:lnSpc>
              <a:buFont typeface="Arial" panose="020B0604020202020204" pitchFamily="34" charset="0"/>
              <a:buChar char="•"/>
            </a:pPr>
            <a:r>
              <a:rPr lang="en-US" altLang="en-US" sz="2000" dirty="0"/>
              <a:t>Algorithms that try to mimic the brain.</a:t>
            </a:r>
          </a:p>
          <a:p>
            <a:pPr marL="800100" lvl="1" indent="-342900">
              <a:lnSpc>
                <a:spcPct val="90000"/>
              </a:lnSpc>
              <a:buFont typeface="Arial" panose="020B0604020202020204" pitchFamily="34" charset="0"/>
              <a:buChar char="•"/>
            </a:pPr>
            <a:r>
              <a:rPr lang="tr-TR" altLang="en-US" sz="2000" dirty="0"/>
              <a:t>M</a:t>
            </a:r>
            <a:r>
              <a:rPr lang="en-AU" altLang="en-US" sz="2000" dirty="0" err="1"/>
              <a:t>assively</a:t>
            </a:r>
            <a:r>
              <a:rPr lang="en-AU" altLang="en-US" sz="2000" dirty="0"/>
              <a:t> parallel</a:t>
            </a:r>
            <a:r>
              <a:rPr lang="tr-TR" altLang="en-US" sz="2000" dirty="0"/>
              <a:t>, d</a:t>
            </a:r>
            <a:r>
              <a:rPr lang="en-AU" altLang="en-US" sz="2000" dirty="0" err="1"/>
              <a:t>istributed</a:t>
            </a:r>
            <a:r>
              <a:rPr lang="tr-TR" altLang="en-US" sz="2000" dirty="0"/>
              <a:t> system, made up of </a:t>
            </a:r>
            <a:r>
              <a:rPr lang="en-AU" altLang="en-US" sz="2000" dirty="0"/>
              <a:t>simple processing units (neurons)</a:t>
            </a:r>
            <a:endParaRPr lang="tr-TR" altLang="en-US" sz="2000" dirty="0"/>
          </a:p>
          <a:p>
            <a:pPr marL="800100" lvl="1" indent="-342900">
              <a:lnSpc>
                <a:spcPct val="90000"/>
              </a:lnSpc>
              <a:buFont typeface="Arial" panose="020B0604020202020204" pitchFamily="34" charset="0"/>
              <a:buChar char="•"/>
            </a:pPr>
            <a:r>
              <a:rPr lang="en-AU" altLang="en-US" sz="2000" dirty="0"/>
              <a:t>Synaptic connection strengths among neurons are used to store the acquired knowledge.</a:t>
            </a:r>
            <a:endParaRPr lang="tr-TR" altLang="en-US" sz="2000" dirty="0"/>
          </a:p>
          <a:p>
            <a:pPr marL="800100" lvl="1" indent="-342900">
              <a:lnSpc>
                <a:spcPct val="90000"/>
              </a:lnSpc>
              <a:buFont typeface="Arial" panose="020B0604020202020204" pitchFamily="34" charset="0"/>
              <a:buChar char="•"/>
            </a:pPr>
            <a:r>
              <a:rPr lang="en-AU" altLang="en-US" sz="2000" dirty="0"/>
              <a:t>Knowledge is acquired by the network from its environment through a learning process</a:t>
            </a:r>
            <a:endParaRPr lang="tr-TR" altLang="en-US" sz="2000" dirty="0"/>
          </a:p>
        </p:txBody>
      </p:sp>
      <p:sp>
        <p:nvSpPr>
          <p:cNvPr id="5" name="Slide Number Placeholder 4">
            <a:extLst>
              <a:ext uri="{FF2B5EF4-FFF2-40B4-BE49-F238E27FC236}">
                <a16:creationId xmlns:a16="http://schemas.microsoft.com/office/drawing/2014/main" id="{35B7E797-833B-A5BA-B450-45C72E03F218}"/>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9" name="Picture 8">
            <a:extLst>
              <a:ext uri="{FF2B5EF4-FFF2-40B4-BE49-F238E27FC236}">
                <a16:creationId xmlns:a16="http://schemas.microsoft.com/office/drawing/2014/main" id="{82CC9294-42DF-02F5-50F6-DC48E748208D}"/>
              </a:ext>
            </a:extLst>
          </p:cNvPr>
          <p:cNvPicPr>
            <a:picLocks noChangeAspect="1"/>
          </p:cNvPicPr>
          <p:nvPr/>
        </p:nvPicPr>
        <p:blipFill>
          <a:blip r:embed="rId3"/>
          <a:stretch>
            <a:fillRect/>
          </a:stretch>
        </p:blipFill>
        <p:spPr>
          <a:xfrm>
            <a:off x="3479308" y="3754300"/>
            <a:ext cx="6287134" cy="2967175"/>
          </a:xfrm>
          <a:prstGeom prst="rect">
            <a:avLst/>
          </a:prstGeom>
        </p:spPr>
      </p:pic>
    </p:spTree>
    <p:extLst>
      <p:ext uri="{BB962C8B-B14F-4D97-AF65-F5344CB8AC3E}">
        <p14:creationId xmlns:p14="http://schemas.microsoft.com/office/powerpoint/2010/main" val="1769277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921-8007-9D96-A8B2-B74F2FCAA6A5}"/>
              </a:ext>
            </a:extLst>
          </p:cNvPr>
          <p:cNvSpPr>
            <a:spLocks noGrp="1"/>
          </p:cNvSpPr>
          <p:nvPr>
            <p:ph type="title"/>
          </p:nvPr>
        </p:nvSpPr>
        <p:spPr/>
        <p:txBody>
          <a:bodyPr/>
          <a:lstStyle/>
          <a:p>
            <a:r>
              <a:rPr lang="en-US" dirty="0"/>
              <a:t>History of ANN</a:t>
            </a:r>
            <a:endParaRPr lang="en-ID" dirty="0"/>
          </a:p>
        </p:txBody>
      </p:sp>
      <p:sp>
        <p:nvSpPr>
          <p:cNvPr id="3" name="Content Placeholder 2">
            <a:extLst>
              <a:ext uri="{FF2B5EF4-FFF2-40B4-BE49-F238E27FC236}">
                <a16:creationId xmlns:a16="http://schemas.microsoft.com/office/drawing/2014/main" id="{47CEC05F-04F8-E456-D96C-257E17405E1F}"/>
              </a:ext>
            </a:extLst>
          </p:cNvPr>
          <p:cNvSpPr>
            <a:spLocks noGrp="1"/>
          </p:cNvSpPr>
          <p:nvPr>
            <p:ph sz="half" idx="2"/>
          </p:nvPr>
        </p:nvSpPr>
        <p:spPr>
          <a:xfrm>
            <a:off x="774157" y="1630361"/>
            <a:ext cx="10126362" cy="4351338"/>
          </a:xfrm>
        </p:spPr>
        <p:txBody>
          <a:bodyPr/>
          <a:lstStyle/>
          <a:p>
            <a:pPr marL="431800" indent="-323850" defTabSz="449263">
              <a:lnSpc>
                <a:spcPct val="100000"/>
              </a:lnSpc>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600" dirty="0"/>
              <a:t>late-1800's - Neural Networks appear as an analogy to biological systems</a:t>
            </a:r>
          </a:p>
          <a:p>
            <a:pPr marL="431800" indent="-323850" defTabSz="449263">
              <a:lnSpc>
                <a:spcPct val="100000"/>
              </a:lnSpc>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600" dirty="0"/>
              <a:t>1960's and 70's – Simple neural networks appear</a:t>
            </a:r>
          </a:p>
          <a:p>
            <a:pPr marL="863600" lvl="1" indent="-287338" defTabSz="449263">
              <a:lnSpc>
                <a:spcPct val="100000"/>
              </a:lnSpc>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600" dirty="0"/>
              <a:t>Fall out of </a:t>
            </a:r>
            <a:r>
              <a:rPr lang="en-GB" altLang="en-US" sz="1600" dirty="0" err="1"/>
              <a:t>favor</a:t>
            </a:r>
            <a:r>
              <a:rPr lang="en-GB" altLang="en-US" sz="1600" dirty="0"/>
              <a:t> because the perceptron is not effective by itself, and there were no good algorithms for multilayer nets</a:t>
            </a:r>
          </a:p>
          <a:p>
            <a:pPr marL="431800" indent="-323850" defTabSz="449263">
              <a:lnSpc>
                <a:spcPct val="100000"/>
              </a:lnSpc>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600" dirty="0"/>
              <a:t>1986 – Backpropagation algorithm appears</a:t>
            </a:r>
          </a:p>
          <a:p>
            <a:pPr marL="863600" lvl="1" indent="-287338" defTabSz="449263">
              <a:lnSpc>
                <a:spcPct val="100000"/>
              </a:lnSpc>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600" dirty="0"/>
              <a:t>Neural Networks have a resurgence in popularity</a:t>
            </a:r>
          </a:p>
          <a:p>
            <a:pPr marL="863600" lvl="1" indent="-287338" defTabSz="449263">
              <a:lnSpc>
                <a:spcPct val="100000"/>
              </a:lnSpc>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GB" altLang="en-US" sz="1600" dirty="0"/>
              <a:t>More computationally expensive</a:t>
            </a:r>
          </a:p>
        </p:txBody>
      </p:sp>
      <p:sp>
        <p:nvSpPr>
          <p:cNvPr id="4" name="Footer Placeholder 3">
            <a:extLst>
              <a:ext uri="{FF2B5EF4-FFF2-40B4-BE49-F238E27FC236}">
                <a16:creationId xmlns:a16="http://schemas.microsoft.com/office/drawing/2014/main" id="{D56BAD0E-A0A8-5A15-AF1C-43C0A0E957D4}"/>
              </a:ext>
            </a:extLst>
          </p:cNvPr>
          <p:cNvSpPr>
            <a:spLocks noGrp="1"/>
          </p:cNvSpPr>
          <p:nvPr>
            <p:ph type="ftr" sz="quarter" idx="10"/>
          </p:nvPr>
        </p:nvSpPr>
        <p:spPr>
          <a:xfrm rot="16200000">
            <a:off x="8854442" y="2920854"/>
            <a:ext cx="6291068" cy="384048"/>
          </a:xfrm>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35B7E797-833B-A5BA-B450-45C72E03F218}"/>
              </a:ext>
            </a:extLst>
          </p:cNvPr>
          <p:cNvSpPr>
            <a:spLocks noGrp="1"/>
          </p:cNvSpPr>
          <p:nvPr>
            <p:ph type="sldNum" sz="quarter" idx="11"/>
          </p:nvPr>
        </p:nvSpPr>
        <p:spPr/>
        <p:txBody>
          <a:bodyPr/>
          <a:lstStyle/>
          <a:p>
            <a:fld id="{09A01C0A-2BB6-49E7-91A3-DCB9F9F59583}" type="slidenum">
              <a:rPr lang="en-US" smtClean="0"/>
              <a:pPr/>
              <a:t>16</a:t>
            </a:fld>
            <a:endParaRPr lang="en-US" dirty="0"/>
          </a:p>
        </p:txBody>
      </p:sp>
      <p:pic>
        <p:nvPicPr>
          <p:cNvPr id="8" name="Picture 7">
            <a:extLst>
              <a:ext uri="{FF2B5EF4-FFF2-40B4-BE49-F238E27FC236}">
                <a16:creationId xmlns:a16="http://schemas.microsoft.com/office/drawing/2014/main" id="{40BA0032-57C8-0220-1A55-4B679CA557A8}"/>
              </a:ext>
            </a:extLst>
          </p:cNvPr>
          <p:cNvPicPr>
            <a:picLocks noChangeAspect="1"/>
          </p:cNvPicPr>
          <p:nvPr/>
        </p:nvPicPr>
        <p:blipFill>
          <a:blip r:embed="rId2"/>
          <a:stretch>
            <a:fillRect/>
          </a:stretch>
        </p:blipFill>
        <p:spPr>
          <a:xfrm>
            <a:off x="2028145" y="3908611"/>
            <a:ext cx="7954056" cy="2949387"/>
          </a:xfrm>
          <a:prstGeom prst="rect">
            <a:avLst/>
          </a:prstGeom>
        </p:spPr>
      </p:pic>
    </p:spTree>
    <p:extLst>
      <p:ext uri="{BB962C8B-B14F-4D97-AF65-F5344CB8AC3E}">
        <p14:creationId xmlns:p14="http://schemas.microsoft.com/office/powerpoint/2010/main" val="3317425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6"/>
          <p:cNvSpPr txBox="1"/>
          <p:nvPr/>
        </p:nvSpPr>
        <p:spPr>
          <a:xfrm>
            <a:off x="1510938" y="1199562"/>
            <a:ext cx="5832600" cy="634134"/>
          </a:xfrm>
          <a:prstGeom prst="rect">
            <a:avLst/>
          </a:prstGeom>
          <a:noFill/>
          <a:ln>
            <a:noFill/>
          </a:ln>
        </p:spPr>
        <p:txBody>
          <a:bodyPr spcFirstLastPara="1" wrap="square" lIns="91425" tIns="91425" rIns="91425" bIns="91425" anchor="b" anchorCtr="0">
            <a:noAutofit/>
          </a:bodyPr>
          <a:lstStyle/>
          <a:p>
            <a:pPr marL="0" lvl="1">
              <a:buClr>
                <a:srgbClr val="0091EA"/>
              </a:buClr>
              <a:buSzPts val="2800"/>
            </a:pPr>
            <a:r>
              <a:rPr lang="en-US" sz="2800" b="1" dirty="0">
                <a:solidFill>
                  <a:srgbClr val="0091EA"/>
                </a:solidFill>
                <a:latin typeface="Roboto Slab"/>
                <a:ea typeface="Roboto Slab"/>
                <a:cs typeface="Roboto Slab"/>
                <a:sym typeface="Roboto Slab"/>
              </a:rPr>
              <a:t>General architecture</a:t>
            </a:r>
            <a:endParaRPr sz="2800" b="1" dirty="0">
              <a:solidFill>
                <a:srgbClr val="0091EA"/>
              </a:solidFill>
              <a:latin typeface="Roboto Slab"/>
              <a:ea typeface="Roboto Slab"/>
              <a:cs typeface="Roboto Slab"/>
              <a:sym typeface="Roboto Slab"/>
            </a:endParaRPr>
          </a:p>
        </p:txBody>
      </p:sp>
      <p:sp>
        <p:nvSpPr>
          <p:cNvPr id="2" name="Title 1">
            <a:extLst>
              <a:ext uri="{FF2B5EF4-FFF2-40B4-BE49-F238E27FC236}">
                <a16:creationId xmlns:a16="http://schemas.microsoft.com/office/drawing/2014/main" id="{5D621C00-BC1F-7135-4BFB-94F9DFCF8CB4}"/>
              </a:ext>
            </a:extLst>
          </p:cNvPr>
          <p:cNvSpPr>
            <a:spLocks noGrp="1"/>
          </p:cNvSpPr>
          <p:nvPr>
            <p:ph type="title"/>
          </p:nvPr>
        </p:nvSpPr>
        <p:spPr>
          <a:xfrm>
            <a:off x="730425" y="452473"/>
            <a:ext cx="10122632" cy="652054"/>
          </a:xfrm>
        </p:spPr>
        <p:txBody>
          <a:bodyPr/>
          <a:lstStyle/>
          <a:p>
            <a:r>
              <a:rPr lang="en-US" dirty="0" err="1"/>
              <a:t>Arsitektur</a:t>
            </a:r>
            <a:endParaRPr lang="en-ID" dirty="0"/>
          </a:p>
        </p:txBody>
      </p:sp>
      <p:pic>
        <p:nvPicPr>
          <p:cNvPr id="6" name="Picture 5">
            <a:extLst>
              <a:ext uri="{FF2B5EF4-FFF2-40B4-BE49-F238E27FC236}">
                <a16:creationId xmlns:a16="http://schemas.microsoft.com/office/drawing/2014/main" id="{763EDF64-6D32-2D5A-1155-10882B6E17A8}"/>
              </a:ext>
            </a:extLst>
          </p:cNvPr>
          <p:cNvPicPr>
            <a:picLocks noChangeAspect="1"/>
          </p:cNvPicPr>
          <p:nvPr/>
        </p:nvPicPr>
        <p:blipFill>
          <a:blip r:embed="rId3"/>
          <a:stretch>
            <a:fillRect/>
          </a:stretch>
        </p:blipFill>
        <p:spPr>
          <a:xfrm>
            <a:off x="1751593" y="2200869"/>
            <a:ext cx="8841214" cy="4204658"/>
          </a:xfrm>
          <a:prstGeom prst="rect">
            <a:avLst/>
          </a:prstGeom>
        </p:spPr>
      </p:pic>
    </p:spTree>
    <p:extLst>
      <p:ext uri="{BB962C8B-B14F-4D97-AF65-F5344CB8AC3E}">
        <p14:creationId xmlns:p14="http://schemas.microsoft.com/office/powerpoint/2010/main" val="216436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2" name="Title 1">
            <a:extLst>
              <a:ext uri="{FF2B5EF4-FFF2-40B4-BE49-F238E27FC236}">
                <a16:creationId xmlns:a16="http://schemas.microsoft.com/office/drawing/2014/main" id="{5D621C00-BC1F-7135-4BFB-94F9DFCF8CB4}"/>
              </a:ext>
            </a:extLst>
          </p:cNvPr>
          <p:cNvSpPr>
            <a:spLocks noGrp="1"/>
          </p:cNvSpPr>
          <p:nvPr>
            <p:ph type="title"/>
          </p:nvPr>
        </p:nvSpPr>
        <p:spPr>
          <a:xfrm>
            <a:off x="730425" y="452473"/>
            <a:ext cx="10122632" cy="652054"/>
          </a:xfrm>
        </p:spPr>
        <p:txBody>
          <a:bodyPr/>
          <a:lstStyle/>
          <a:p>
            <a:r>
              <a:rPr lang="en-US" dirty="0" err="1"/>
              <a:t>Arsitektur</a:t>
            </a:r>
            <a:endParaRPr lang="en-ID" dirty="0"/>
          </a:p>
        </p:txBody>
      </p:sp>
      <p:graphicFrame>
        <p:nvGraphicFramePr>
          <p:cNvPr id="3" name="Object 3">
            <a:extLst>
              <a:ext uri="{FF2B5EF4-FFF2-40B4-BE49-F238E27FC236}">
                <a16:creationId xmlns:a16="http://schemas.microsoft.com/office/drawing/2014/main" id="{35F1C274-9FD1-4C33-1DF7-22D0AF219ED0}"/>
              </a:ext>
            </a:extLst>
          </p:cNvPr>
          <p:cNvGraphicFramePr>
            <a:graphicFrameLocks noChangeAspect="1"/>
          </p:cNvGraphicFramePr>
          <p:nvPr>
            <p:extLst/>
          </p:nvPr>
        </p:nvGraphicFramePr>
        <p:xfrm>
          <a:off x="2294617" y="1104527"/>
          <a:ext cx="7993063" cy="3497262"/>
        </p:xfrm>
        <a:graphic>
          <a:graphicData uri="http://schemas.openxmlformats.org/presentationml/2006/ole">
            <mc:AlternateContent xmlns:mc="http://schemas.openxmlformats.org/markup-compatibility/2006">
              <mc:Choice xmlns:v="urn:schemas-microsoft-com:vml" Requires="v">
                <p:oleObj spid="_x0000_s5138" name="Visio" r:id="rId4" imgW="8939428" imgH="3877354" progId="Visio.Drawing.6">
                  <p:embed/>
                </p:oleObj>
              </mc:Choice>
              <mc:Fallback>
                <p:oleObj name="Visio" r:id="rId4" imgW="8939428" imgH="3877354" progId="Visio.Drawing.6">
                  <p:embed/>
                  <p:pic>
                    <p:nvPicPr>
                      <p:cNvPr id="3" name="Object 3">
                        <a:extLst>
                          <a:ext uri="{FF2B5EF4-FFF2-40B4-BE49-F238E27FC236}">
                            <a16:creationId xmlns:a16="http://schemas.microsoft.com/office/drawing/2014/main" id="{35F1C274-9FD1-4C33-1DF7-22D0AF219E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4617" y="1104527"/>
                        <a:ext cx="7993063" cy="349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4">
            <a:extLst>
              <a:ext uri="{FF2B5EF4-FFF2-40B4-BE49-F238E27FC236}">
                <a16:creationId xmlns:a16="http://schemas.microsoft.com/office/drawing/2014/main" id="{31B3A881-EAA8-695B-5A8F-3D705DFF5C42}"/>
              </a:ext>
            </a:extLst>
          </p:cNvPr>
          <p:cNvGraphicFramePr>
            <a:graphicFrameLocks noChangeAspect="1"/>
          </p:cNvGraphicFramePr>
          <p:nvPr>
            <p:extLst/>
          </p:nvPr>
        </p:nvGraphicFramePr>
        <p:xfrm>
          <a:off x="2749096" y="4992652"/>
          <a:ext cx="5432425" cy="1412875"/>
        </p:xfrm>
        <a:graphic>
          <a:graphicData uri="http://schemas.openxmlformats.org/presentationml/2006/ole">
            <mc:AlternateContent xmlns:mc="http://schemas.openxmlformats.org/markup-compatibility/2006">
              <mc:Choice xmlns:v="urn:schemas-microsoft-com:vml" Requires="v">
                <p:oleObj spid="_x0000_s5139" name="Equation" r:id="rId6" imgW="2400120" imgH="711000" progId="Equation.3">
                  <p:embed/>
                </p:oleObj>
              </mc:Choice>
              <mc:Fallback>
                <p:oleObj name="Equation" r:id="rId6" imgW="2400120" imgH="711000" progId="Equation.3">
                  <p:embed/>
                  <p:pic>
                    <p:nvPicPr>
                      <p:cNvPr id="5" name="Object 4">
                        <a:extLst>
                          <a:ext uri="{FF2B5EF4-FFF2-40B4-BE49-F238E27FC236}">
                            <a16:creationId xmlns:a16="http://schemas.microsoft.com/office/drawing/2014/main" id="{31B3A881-EAA8-695B-5A8F-3D705DFF5C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9096" y="4992652"/>
                        <a:ext cx="5432425"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25541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1">
            <a:extLst>
              <a:ext uri="{FF2B5EF4-FFF2-40B4-BE49-F238E27FC236}">
                <a16:creationId xmlns:a16="http://schemas.microsoft.com/office/drawing/2014/main" id="{010E6C29-936C-8AA3-108A-C92688A60D9E}"/>
              </a:ext>
            </a:extLst>
          </p:cNvPr>
          <p:cNvSpPr txBox="1">
            <a:spLocks noChangeArrowheads="1"/>
          </p:cNvSpPr>
          <p:nvPr/>
        </p:nvSpPr>
        <p:spPr bwMode="auto">
          <a:xfrm>
            <a:off x="2438400" y="170053"/>
            <a:ext cx="7772400" cy="12475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91440" anchor="b">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Perpetua" panose="02020502060401020303" pitchFamily="18" charset="0"/>
                <a:cs typeface="HG Mincho Light J"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cs typeface="HG Mincho Light J"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cs typeface="HG Mincho Light J"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cs typeface="HG Mincho Light J"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cs typeface="HG Mincho Light J" charset="0"/>
              </a:defRPr>
            </a:lvl5pPr>
            <a:lvl6pPr defTabSz="449263"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cs typeface="HG Mincho Light J" charset="0"/>
              </a:defRPr>
            </a:lvl6pPr>
            <a:lvl7pPr defTabSz="449263"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cs typeface="HG Mincho Light J" charset="0"/>
              </a:defRPr>
            </a:lvl7pPr>
            <a:lvl8pPr defTabSz="449263"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cs typeface="HG Mincho Light J" charset="0"/>
              </a:defRPr>
            </a:lvl8pPr>
            <a:lvl9pPr defTabSz="449263" fontAlgn="base">
              <a:spcBef>
                <a:spcPct val="0"/>
              </a:spcBef>
              <a:spcAft>
                <a:spcPct val="0"/>
              </a:spcAft>
              <a:buClr>
                <a:srgbClr val="000000"/>
              </a:buClr>
              <a:buSzPct val="100000"/>
              <a:buFont typeface="Perpetua" panose="02020502060401020303"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cs typeface="HG Mincho Light J" charset="0"/>
              </a:defRPr>
            </a:lvl9pPr>
          </a:lstStyle>
          <a:p>
            <a:pPr algn="ctr">
              <a:lnSpc>
                <a:spcPct val="100000"/>
              </a:lnSpc>
              <a:buClr>
                <a:srgbClr val="696464"/>
              </a:buClr>
              <a:buFont typeface="Times New Roman" panose="02020603050405020304" pitchFamily="18" charset="0"/>
              <a:buNone/>
            </a:pPr>
            <a:r>
              <a:rPr lang="en-GB" altLang="en-US" sz="3600" b="1" cap="all" spc="600" dirty="0">
                <a:solidFill>
                  <a:schemeClr val="tx1"/>
                </a:solidFill>
                <a:latin typeface="+mj-lt"/>
                <a:ea typeface="+mj-ea"/>
              </a:rPr>
              <a:t>Learning by trial‐and‐error</a:t>
            </a:r>
          </a:p>
        </p:txBody>
      </p:sp>
      <p:sp>
        <p:nvSpPr>
          <p:cNvPr id="40962" name="Text Box 2">
            <a:extLst>
              <a:ext uri="{FF2B5EF4-FFF2-40B4-BE49-F238E27FC236}">
                <a16:creationId xmlns:a16="http://schemas.microsoft.com/office/drawing/2014/main" id="{0605572A-EA81-00B6-AF2D-3E706151645A}"/>
              </a:ext>
            </a:extLst>
          </p:cNvPr>
          <p:cNvSpPr txBox="1">
            <a:spLocks noChangeArrowheads="1"/>
          </p:cNvSpPr>
          <p:nvPr/>
        </p:nvSpPr>
        <p:spPr bwMode="auto">
          <a:xfrm>
            <a:off x="892629" y="1524000"/>
            <a:ext cx="9797142" cy="472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marL="271463" indent="-271463">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rgbClr val="000000"/>
                </a:solidFill>
                <a:latin typeface="Perpetua" panose="02020502060401020303" pitchFamily="18" charset="0"/>
                <a:cs typeface="HG Mincho Light J" charset="0"/>
              </a:defRPr>
            </a:lvl1pPr>
            <a:lvl2pPr marL="546100" indent="-22860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Times New Roman" panose="02020603050405020304" pitchFamily="18" charset="0"/>
                <a:cs typeface="HG Mincho Light J"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Times New Roman" panose="02020603050405020304" pitchFamily="18" charset="0"/>
                <a:cs typeface="HG Mincho Light J"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Times New Roman" panose="02020603050405020304" pitchFamily="18" charset="0"/>
                <a:cs typeface="HG Mincho Light J"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Times New Roman" panose="02020603050405020304" pitchFamily="18" charset="0"/>
                <a:cs typeface="HG Mincho Light J" charset="0"/>
              </a:defRPr>
            </a:lvl5pPr>
            <a:lvl6pPr defTabSz="449263" fontAlgn="base">
              <a:spcBef>
                <a:spcPct val="0"/>
              </a:spcBef>
              <a:spcAft>
                <a:spcPct val="0"/>
              </a:spcAft>
              <a:buClr>
                <a:srgbClr val="000000"/>
              </a:buClr>
              <a:buSzPct val="100000"/>
              <a:buFont typeface="Perpetua" panose="02020502060401020303"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Times New Roman" panose="02020603050405020304" pitchFamily="18" charset="0"/>
                <a:cs typeface="HG Mincho Light J" charset="0"/>
              </a:defRPr>
            </a:lvl6pPr>
            <a:lvl7pPr defTabSz="449263" fontAlgn="base">
              <a:spcBef>
                <a:spcPct val="0"/>
              </a:spcBef>
              <a:spcAft>
                <a:spcPct val="0"/>
              </a:spcAft>
              <a:buClr>
                <a:srgbClr val="000000"/>
              </a:buClr>
              <a:buSzPct val="100000"/>
              <a:buFont typeface="Perpetua" panose="02020502060401020303"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Times New Roman" panose="02020603050405020304" pitchFamily="18" charset="0"/>
                <a:cs typeface="HG Mincho Light J" charset="0"/>
              </a:defRPr>
            </a:lvl7pPr>
            <a:lvl8pPr defTabSz="449263" fontAlgn="base">
              <a:spcBef>
                <a:spcPct val="0"/>
              </a:spcBef>
              <a:spcAft>
                <a:spcPct val="0"/>
              </a:spcAft>
              <a:buClr>
                <a:srgbClr val="000000"/>
              </a:buClr>
              <a:buSzPct val="100000"/>
              <a:buFont typeface="Perpetua" panose="02020502060401020303"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Times New Roman" panose="02020603050405020304" pitchFamily="18" charset="0"/>
                <a:cs typeface="HG Mincho Light J" charset="0"/>
              </a:defRPr>
            </a:lvl8pPr>
            <a:lvl9pPr defTabSz="449263" fontAlgn="base">
              <a:spcBef>
                <a:spcPct val="0"/>
              </a:spcBef>
              <a:spcAft>
                <a:spcPct val="0"/>
              </a:spcAft>
              <a:buClr>
                <a:srgbClr val="000000"/>
              </a:buClr>
              <a:buSzPct val="100000"/>
              <a:buFont typeface="Perpetua" panose="02020502060401020303"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Times New Roman" panose="02020603050405020304" pitchFamily="18" charset="0"/>
                <a:cs typeface="HG Mincho Light J" charset="0"/>
              </a:defRPr>
            </a:lvl9pPr>
          </a:lstStyle>
          <a:p>
            <a:pPr>
              <a:spcBef>
                <a:spcPts val="575"/>
              </a:spcBef>
              <a:buClr>
                <a:srgbClr val="D34817"/>
              </a:buClr>
              <a:buSzPct val="85000"/>
            </a:pPr>
            <a:r>
              <a:rPr lang="en-GB" altLang="en-US" sz="3600" dirty="0">
                <a:latin typeface="Times New Roman" panose="02020603050405020304" pitchFamily="18" charset="0"/>
                <a:cs typeface="Times New Roman" panose="02020603050405020304" pitchFamily="18" charset="0"/>
              </a:rPr>
              <a:t>Continuous process of:</a:t>
            </a:r>
          </a:p>
          <a:p>
            <a:pPr lvl="1">
              <a:spcBef>
                <a:spcPts val="375"/>
              </a:spcBef>
              <a:buClr>
                <a:srgbClr val="9B2D1F"/>
              </a:buClr>
              <a:buSzPct val="85000"/>
              <a:buFont typeface="Wingdings" panose="05000000000000000000" pitchFamily="2" charset="2"/>
              <a:buChar char=""/>
            </a:pPr>
            <a:r>
              <a:rPr lang="en-GB" altLang="en-US" sz="3600" dirty="0">
                <a:cs typeface="Times New Roman" panose="02020603050405020304" pitchFamily="18" charset="0"/>
              </a:rPr>
              <a:t>Trial:</a:t>
            </a:r>
          </a:p>
          <a:p>
            <a:pPr lvl="1">
              <a:spcBef>
                <a:spcPts val="375"/>
              </a:spcBef>
              <a:buClr>
                <a:srgbClr val="9B2D1F"/>
              </a:buClr>
              <a:buSzPct val="85000"/>
            </a:pPr>
            <a:r>
              <a:rPr lang="en-GB" altLang="en-US" dirty="0">
                <a:latin typeface="Perpetua" panose="02020502060401020303" pitchFamily="18" charset="0"/>
              </a:rPr>
              <a:t>Processing an input to produce an output (In terms of ANN: Compute the output function of a given input)</a:t>
            </a:r>
          </a:p>
          <a:p>
            <a:pPr lvl="1">
              <a:spcBef>
                <a:spcPts val="375"/>
              </a:spcBef>
              <a:buClr>
                <a:srgbClr val="9B2D1F"/>
              </a:buClr>
              <a:buSzPct val="85000"/>
              <a:buFont typeface="Wingdings" panose="05000000000000000000" pitchFamily="2" charset="2"/>
              <a:buChar char=""/>
            </a:pPr>
            <a:r>
              <a:rPr lang="en-GB" altLang="en-US" sz="3600" dirty="0">
                <a:cs typeface="Times New Roman" panose="02020603050405020304" pitchFamily="18" charset="0"/>
              </a:rPr>
              <a:t>Evaluate:</a:t>
            </a:r>
          </a:p>
          <a:p>
            <a:pPr>
              <a:spcBef>
                <a:spcPts val="575"/>
              </a:spcBef>
              <a:buClr>
                <a:srgbClr val="D34817"/>
              </a:buClr>
              <a:buSzPct val="85000"/>
            </a:pPr>
            <a:r>
              <a:rPr lang="en-GB" altLang="en-US" sz="3200" dirty="0"/>
              <a:t>Evaluating this output by </a:t>
            </a:r>
            <a:r>
              <a:rPr lang="en-GB" altLang="en-US" sz="2600" dirty="0"/>
              <a:t>comparing the actual output with the expected output.</a:t>
            </a:r>
          </a:p>
          <a:p>
            <a:pPr lvl="1">
              <a:spcBef>
                <a:spcPts val="375"/>
              </a:spcBef>
              <a:buClr>
                <a:srgbClr val="9B2D1F"/>
              </a:buClr>
              <a:buSzPct val="85000"/>
              <a:buFont typeface="Wingdings" panose="05000000000000000000" pitchFamily="2" charset="2"/>
              <a:buChar char=""/>
            </a:pPr>
            <a:r>
              <a:rPr lang="en-GB" altLang="en-US" sz="3600" dirty="0">
                <a:cs typeface="Times New Roman" panose="02020603050405020304" pitchFamily="18" charset="0"/>
              </a:rPr>
              <a:t>Adjust:</a:t>
            </a:r>
          </a:p>
          <a:p>
            <a:pPr lvl="1">
              <a:spcBef>
                <a:spcPts val="375"/>
              </a:spcBef>
              <a:buClr>
                <a:srgbClr val="9B2D1F"/>
              </a:buClr>
              <a:buSzPct val="85000"/>
            </a:pPr>
            <a:r>
              <a:rPr lang="en-GB" altLang="en-US" dirty="0">
                <a:latin typeface="Perpetua" panose="02020502060401020303" pitchFamily="18" charset="0"/>
              </a:rPr>
              <a:t>Adjust the </a:t>
            </a:r>
            <a:r>
              <a:rPr lang="en-GB" altLang="en-US" i="1" dirty="0">
                <a:latin typeface="Perpetua" panose="02020502060401020303" pitchFamily="18" charset="0"/>
              </a:rPr>
              <a:t>weights.</a:t>
            </a:r>
          </a:p>
        </p:txBody>
      </p:sp>
    </p:spTree>
    <p:extLst>
      <p:ext uri="{BB962C8B-B14F-4D97-AF65-F5344CB8AC3E}">
        <p14:creationId xmlns:p14="http://schemas.microsoft.com/office/powerpoint/2010/main" val="10812952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mparing different industry ter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71" y="460936"/>
            <a:ext cx="4436555" cy="546914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D485EBDD-2CCC-4CC6-1A18-283A66307698}"/>
              </a:ext>
            </a:extLst>
          </p:cNvPr>
          <p:cNvPicPr>
            <a:picLocks noGrp="1" noChangeAspect="1"/>
          </p:cNvPicPr>
          <p:nvPr>
            <p:ph sz="half" idx="4294967295"/>
          </p:nvPr>
        </p:nvPicPr>
        <p:blipFill>
          <a:blip r:embed="rId4"/>
          <a:stretch>
            <a:fillRect/>
          </a:stretch>
        </p:blipFill>
        <p:spPr>
          <a:xfrm>
            <a:off x="5363110" y="1345712"/>
            <a:ext cx="6414017" cy="3699588"/>
          </a:xfrm>
          <a:prstGeom prst="rect">
            <a:avLst/>
          </a:prstGeom>
        </p:spPr>
      </p:pic>
    </p:spTree>
    <p:extLst>
      <p:ext uri="{BB962C8B-B14F-4D97-AF65-F5344CB8AC3E}">
        <p14:creationId xmlns:p14="http://schemas.microsoft.com/office/powerpoint/2010/main" val="3154503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6"/>
          <p:cNvSpPr txBox="1"/>
          <p:nvPr/>
        </p:nvSpPr>
        <p:spPr>
          <a:xfrm>
            <a:off x="1510938" y="1199562"/>
            <a:ext cx="5832600" cy="634134"/>
          </a:xfrm>
          <a:prstGeom prst="rect">
            <a:avLst/>
          </a:prstGeom>
          <a:noFill/>
          <a:ln>
            <a:noFill/>
          </a:ln>
        </p:spPr>
        <p:txBody>
          <a:bodyPr spcFirstLastPara="1" wrap="square" lIns="91425" tIns="91425" rIns="91425" bIns="91425" anchor="b" anchorCtr="0">
            <a:noAutofit/>
          </a:bodyPr>
          <a:lstStyle/>
          <a:p>
            <a:pPr marL="0" lvl="1">
              <a:buClr>
                <a:srgbClr val="0091EA"/>
              </a:buClr>
              <a:buSzPts val="2800"/>
            </a:pPr>
            <a:r>
              <a:rPr lang="en-US" sz="2800" b="1" dirty="0">
                <a:solidFill>
                  <a:srgbClr val="0091EA"/>
                </a:solidFill>
                <a:latin typeface="Roboto Slab"/>
                <a:ea typeface="Roboto Slab"/>
                <a:cs typeface="Roboto Slab"/>
                <a:sym typeface="Roboto Slab"/>
              </a:rPr>
              <a:t>Single Layer Network</a:t>
            </a:r>
            <a:endParaRPr sz="2800" b="1" dirty="0">
              <a:solidFill>
                <a:srgbClr val="0091EA"/>
              </a:solidFill>
              <a:latin typeface="Roboto Slab"/>
              <a:ea typeface="Roboto Slab"/>
              <a:cs typeface="Roboto Slab"/>
              <a:sym typeface="Roboto Slab"/>
            </a:endParaRPr>
          </a:p>
        </p:txBody>
      </p:sp>
      <p:pic>
        <p:nvPicPr>
          <p:cNvPr id="71" name="Google Shape;71;p6"/>
          <p:cNvPicPr preferRelativeResize="0"/>
          <p:nvPr/>
        </p:nvPicPr>
        <p:blipFill rotWithShape="1">
          <a:blip r:embed="rId3">
            <a:alphaModFix/>
          </a:blip>
          <a:srcRect/>
          <a:stretch/>
        </p:blipFill>
        <p:spPr>
          <a:xfrm>
            <a:off x="1419499" y="2772287"/>
            <a:ext cx="4219303" cy="3121770"/>
          </a:xfrm>
          <a:prstGeom prst="rect">
            <a:avLst/>
          </a:prstGeom>
          <a:noFill/>
          <a:ln>
            <a:noFill/>
          </a:ln>
        </p:spPr>
      </p:pic>
      <p:sp>
        <p:nvSpPr>
          <p:cNvPr id="72" name="Google Shape;72;p6"/>
          <p:cNvSpPr/>
          <p:nvPr/>
        </p:nvSpPr>
        <p:spPr>
          <a:xfrm>
            <a:off x="1158242" y="1784628"/>
            <a:ext cx="4219303" cy="646290"/>
          </a:xfrm>
          <a:prstGeom prst="rect">
            <a:avLst/>
          </a:prstGeom>
          <a:noFill/>
          <a:ln>
            <a:noFill/>
          </a:ln>
        </p:spPr>
        <p:txBody>
          <a:bodyPr spcFirstLastPara="1" wrap="square" lIns="91425" tIns="45700" rIns="91425" bIns="45700" anchor="t" anchorCtr="0">
            <a:spAutoFit/>
          </a:bodyPr>
          <a:lstStyle/>
          <a:p>
            <a:pPr lvl="1"/>
            <a:r>
              <a:rPr lang="en-AU" altLang="en-US" dirty="0"/>
              <a:t>Input layer projecting directly into the output layer.</a:t>
            </a:r>
          </a:p>
        </p:txBody>
      </p:sp>
      <p:sp>
        <p:nvSpPr>
          <p:cNvPr id="73" name="Google Shape;73;p6"/>
          <p:cNvSpPr txBox="1"/>
          <p:nvPr/>
        </p:nvSpPr>
        <p:spPr>
          <a:xfrm>
            <a:off x="6096001" y="1214824"/>
            <a:ext cx="4441371" cy="634134"/>
          </a:xfrm>
          <a:prstGeom prst="rect">
            <a:avLst/>
          </a:prstGeom>
          <a:noFill/>
          <a:ln>
            <a:noFill/>
          </a:ln>
        </p:spPr>
        <p:txBody>
          <a:bodyPr spcFirstLastPara="1" wrap="square" lIns="91425" tIns="91425" rIns="91425" bIns="91425" anchor="b" anchorCtr="0">
            <a:noAutofit/>
          </a:bodyPr>
          <a:lstStyle/>
          <a:p>
            <a:pPr marL="0" lvl="1">
              <a:buClr>
                <a:srgbClr val="0091EA"/>
              </a:buClr>
              <a:buSzPts val="2800"/>
            </a:pPr>
            <a:r>
              <a:rPr lang="en-US" sz="2800" b="1" dirty="0">
                <a:solidFill>
                  <a:srgbClr val="0091EA"/>
                </a:solidFill>
                <a:latin typeface="Roboto Slab"/>
                <a:ea typeface="Roboto Slab"/>
                <a:cs typeface="Roboto Slab"/>
                <a:sym typeface="Roboto Slab"/>
              </a:rPr>
              <a:t>Multi Layer Network</a:t>
            </a:r>
            <a:endParaRPr sz="2800" b="1" dirty="0">
              <a:solidFill>
                <a:srgbClr val="0091EA"/>
              </a:solidFill>
              <a:latin typeface="Roboto Slab"/>
              <a:ea typeface="Roboto Slab"/>
              <a:cs typeface="Roboto Slab"/>
              <a:sym typeface="Roboto Slab"/>
            </a:endParaRPr>
          </a:p>
        </p:txBody>
      </p:sp>
      <p:pic>
        <p:nvPicPr>
          <p:cNvPr id="74" name="Google Shape;74;p6"/>
          <p:cNvPicPr preferRelativeResize="0"/>
          <p:nvPr/>
        </p:nvPicPr>
        <p:blipFill rotWithShape="1">
          <a:blip r:embed="rId4">
            <a:alphaModFix/>
          </a:blip>
          <a:srcRect/>
          <a:stretch/>
        </p:blipFill>
        <p:spPr>
          <a:xfrm>
            <a:off x="6201079" y="2772287"/>
            <a:ext cx="4336293" cy="3965969"/>
          </a:xfrm>
          <a:prstGeom prst="rect">
            <a:avLst/>
          </a:prstGeom>
          <a:noFill/>
          <a:ln>
            <a:noFill/>
          </a:ln>
        </p:spPr>
      </p:pic>
      <p:sp>
        <p:nvSpPr>
          <p:cNvPr id="75" name="Google Shape;75;p6"/>
          <p:cNvSpPr/>
          <p:nvPr/>
        </p:nvSpPr>
        <p:spPr>
          <a:xfrm>
            <a:off x="6096001" y="1848958"/>
            <a:ext cx="4441371" cy="923330"/>
          </a:xfrm>
          <a:prstGeom prst="rect">
            <a:avLst/>
          </a:prstGeom>
          <a:noFill/>
          <a:ln>
            <a:noFill/>
          </a:ln>
        </p:spPr>
        <p:txBody>
          <a:bodyPr spcFirstLastPara="1" wrap="square" lIns="91425" tIns="45700" rIns="91425" bIns="45700" anchor="t" anchorCtr="0">
            <a:spAutoFit/>
          </a:bodyPr>
          <a:lstStyle/>
          <a:p>
            <a:pPr lvl="1"/>
            <a:r>
              <a:rPr lang="en-AU" altLang="en-US" dirty="0"/>
              <a:t>One or more hidden layers. Input projects only from previous layers onto a layer.</a:t>
            </a:r>
          </a:p>
        </p:txBody>
      </p:sp>
      <p:sp>
        <p:nvSpPr>
          <p:cNvPr id="2" name="Title 1">
            <a:extLst>
              <a:ext uri="{FF2B5EF4-FFF2-40B4-BE49-F238E27FC236}">
                <a16:creationId xmlns:a16="http://schemas.microsoft.com/office/drawing/2014/main" id="{5D621C00-BC1F-7135-4BFB-94F9DFCF8CB4}"/>
              </a:ext>
            </a:extLst>
          </p:cNvPr>
          <p:cNvSpPr>
            <a:spLocks noGrp="1"/>
          </p:cNvSpPr>
          <p:nvPr>
            <p:ph type="title"/>
          </p:nvPr>
        </p:nvSpPr>
        <p:spPr>
          <a:xfrm>
            <a:off x="730425" y="452473"/>
            <a:ext cx="10122632" cy="652054"/>
          </a:xfrm>
        </p:spPr>
        <p:txBody>
          <a:bodyPr/>
          <a:lstStyle/>
          <a:p>
            <a:r>
              <a:rPr lang="en-US" dirty="0" err="1"/>
              <a:t>Arsitektur</a:t>
            </a:r>
            <a:endParaRPr lang="en-ID" dirty="0"/>
          </a:p>
        </p:txBody>
      </p:sp>
    </p:spTree>
    <p:extLst>
      <p:ext uri="{BB962C8B-B14F-4D97-AF65-F5344CB8AC3E}">
        <p14:creationId xmlns:p14="http://schemas.microsoft.com/office/powerpoint/2010/main" val="308143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7"/>
          <p:cNvSpPr txBox="1"/>
          <p:nvPr/>
        </p:nvSpPr>
        <p:spPr>
          <a:xfrm>
            <a:off x="1915886" y="1214824"/>
            <a:ext cx="4206238" cy="634134"/>
          </a:xfrm>
          <a:prstGeom prst="rect">
            <a:avLst/>
          </a:prstGeom>
          <a:noFill/>
          <a:ln>
            <a:noFill/>
          </a:ln>
        </p:spPr>
        <p:txBody>
          <a:bodyPr spcFirstLastPara="1" wrap="square" lIns="91425" tIns="91425" rIns="91425" bIns="91425" anchor="b" anchorCtr="0">
            <a:noAutofit/>
          </a:bodyPr>
          <a:lstStyle/>
          <a:p>
            <a:pPr marL="0" lvl="1">
              <a:buClr>
                <a:srgbClr val="0091EA"/>
              </a:buClr>
              <a:buSzPts val="2800"/>
            </a:pPr>
            <a:r>
              <a:rPr lang="en-US" sz="2800" b="1" dirty="0">
                <a:solidFill>
                  <a:srgbClr val="0091EA"/>
                </a:solidFill>
                <a:latin typeface="Roboto Slab"/>
                <a:ea typeface="Roboto Slab"/>
                <a:cs typeface="Roboto Slab"/>
                <a:sym typeface="Roboto Slab"/>
              </a:rPr>
              <a:t>Recurrent Networks</a:t>
            </a:r>
            <a:endParaRPr dirty="0"/>
          </a:p>
        </p:txBody>
      </p:sp>
      <p:sp>
        <p:nvSpPr>
          <p:cNvPr id="81" name="Google Shape;81;p7"/>
          <p:cNvSpPr/>
          <p:nvPr/>
        </p:nvSpPr>
        <p:spPr>
          <a:xfrm>
            <a:off x="1915886" y="1848958"/>
            <a:ext cx="7889965" cy="646290"/>
          </a:xfrm>
          <a:prstGeom prst="rect">
            <a:avLst/>
          </a:prstGeom>
          <a:noFill/>
          <a:ln>
            <a:noFill/>
          </a:ln>
        </p:spPr>
        <p:txBody>
          <a:bodyPr spcFirstLastPara="1" wrap="square" lIns="91425" tIns="45700" rIns="91425" bIns="45700" anchor="t" anchorCtr="0">
            <a:spAutoFit/>
          </a:bodyPr>
          <a:lstStyle/>
          <a:p>
            <a:pPr lvl="1"/>
            <a:r>
              <a:rPr lang="en-AU" altLang="en-US" dirty="0"/>
              <a:t>A network with feedback loop</a:t>
            </a:r>
            <a:r>
              <a:rPr lang="tr-TR" altLang="en-US" dirty="0"/>
              <a:t>, where s</a:t>
            </a:r>
            <a:r>
              <a:rPr lang="en-AU" altLang="en-US" dirty="0" err="1"/>
              <a:t>ome</a:t>
            </a:r>
            <a:r>
              <a:rPr lang="en-AU" altLang="en-US" dirty="0"/>
              <a:t> of its inputs are connected to some of its outputs (discrete time).</a:t>
            </a:r>
          </a:p>
        </p:txBody>
      </p:sp>
      <p:pic>
        <p:nvPicPr>
          <p:cNvPr id="82" name="Google Shape;82;p7"/>
          <p:cNvPicPr preferRelativeResize="0"/>
          <p:nvPr/>
        </p:nvPicPr>
        <p:blipFill rotWithShape="1">
          <a:blip r:embed="rId3">
            <a:alphaModFix/>
          </a:blip>
          <a:srcRect/>
          <a:stretch/>
        </p:blipFill>
        <p:spPr>
          <a:xfrm>
            <a:off x="3360523" y="2734903"/>
            <a:ext cx="5470954" cy="3812138"/>
          </a:xfrm>
          <a:prstGeom prst="rect">
            <a:avLst/>
          </a:prstGeom>
          <a:noFill/>
          <a:ln>
            <a:noFill/>
          </a:ln>
        </p:spPr>
      </p:pic>
      <p:sp>
        <p:nvSpPr>
          <p:cNvPr id="2" name="Title 1">
            <a:extLst>
              <a:ext uri="{FF2B5EF4-FFF2-40B4-BE49-F238E27FC236}">
                <a16:creationId xmlns:a16="http://schemas.microsoft.com/office/drawing/2014/main" id="{BE0EC551-F502-C4DC-80DF-9C6289E41B34}"/>
              </a:ext>
            </a:extLst>
          </p:cNvPr>
          <p:cNvSpPr>
            <a:spLocks noGrp="1"/>
          </p:cNvSpPr>
          <p:nvPr>
            <p:ph type="title"/>
          </p:nvPr>
        </p:nvSpPr>
        <p:spPr>
          <a:xfrm>
            <a:off x="730425" y="452473"/>
            <a:ext cx="10122632" cy="652054"/>
          </a:xfrm>
        </p:spPr>
        <p:txBody>
          <a:bodyPr/>
          <a:lstStyle/>
          <a:p>
            <a:r>
              <a:rPr lang="en-US" dirty="0" err="1"/>
              <a:t>Arsitektur</a:t>
            </a:r>
            <a:endParaRPr lang="en-ID" dirty="0"/>
          </a:p>
        </p:txBody>
      </p:sp>
    </p:spTree>
    <p:extLst>
      <p:ext uri="{BB962C8B-B14F-4D97-AF65-F5344CB8AC3E}">
        <p14:creationId xmlns:p14="http://schemas.microsoft.com/office/powerpoint/2010/main" val="3732852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8"/>
          <p:cNvSpPr/>
          <p:nvPr/>
        </p:nvSpPr>
        <p:spPr>
          <a:xfrm>
            <a:off x="1765648" y="1078296"/>
            <a:ext cx="4330353" cy="461665"/>
          </a:xfrm>
          <a:prstGeom prst="rect">
            <a:avLst/>
          </a:prstGeom>
          <a:noFill/>
          <a:ln>
            <a:noFill/>
          </a:ln>
        </p:spPr>
        <p:txBody>
          <a:bodyPr spcFirstLastPara="1" wrap="square" lIns="91425" tIns="45700" rIns="91425" bIns="45700" anchor="t" anchorCtr="0">
            <a:spAutoFit/>
          </a:bodyPr>
          <a:lstStyle/>
          <a:p>
            <a:pPr marL="52388" lvl="1" algn="just">
              <a:buClr>
                <a:srgbClr val="000000"/>
              </a:buClr>
              <a:buSzPts val="2400"/>
            </a:pPr>
            <a:r>
              <a:rPr lang="en-US" sz="2400" dirty="0" err="1">
                <a:solidFill>
                  <a:srgbClr val="000000"/>
                </a:solidFill>
                <a:latin typeface="Arial"/>
                <a:ea typeface="Arial"/>
                <a:cs typeface="Arial"/>
                <a:sym typeface="Arial"/>
              </a:rPr>
              <a:t>Fungsi</a:t>
            </a:r>
            <a:r>
              <a:rPr lang="en-US" sz="2400" dirty="0">
                <a:solidFill>
                  <a:srgbClr val="000000"/>
                </a:solidFill>
                <a:latin typeface="Arial"/>
                <a:ea typeface="Arial"/>
                <a:cs typeface="Arial"/>
                <a:sym typeface="Arial"/>
              </a:rPr>
              <a:t> </a:t>
            </a:r>
            <a:r>
              <a:rPr lang="en-US" sz="2400" dirty="0" err="1">
                <a:solidFill>
                  <a:srgbClr val="000000"/>
                </a:solidFill>
                <a:latin typeface="Arial"/>
                <a:ea typeface="Arial"/>
                <a:cs typeface="Arial"/>
                <a:sym typeface="Arial"/>
              </a:rPr>
              <a:t>Undak</a:t>
            </a:r>
            <a:r>
              <a:rPr lang="en-US" sz="2400" dirty="0">
                <a:solidFill>
                  <a:srgbClr val="000000"/>
                </a:solidFill>
                <a:latin typeface="Arial"/>
                <a:ea typeface="Arial"/>
                <a:cs typeface="Arial"/>
                <a:sym typeface="Arial"/>
              </a:rPr>
              <a:t> Biner (</a:t>
            </a:r>
            <a:r>
              <a:rPr lang="en-US" sz="2400" dirty="0" err="1">
                <a:solidFill>
                  <a:srgbClr val="000000"/>
                </a:solidFill>
                <a:latin typeface="Arial"/>
                <a:ea typeface="Arial"/>
                <a:cs typeface="Arial"/>
                <a:sym typeface="Arial"/>
              </a:rPr>
              <a:t>hardlim</a:t>
            </a:r>
            <a:r>
              <a:rPr lang="en-US" sz="2400" dirty="0">
                <a:solidFill>
                  <a:srgbClr val="000000"/>
                </a:solidFill>
                <a:latin typeface="Arial"/>
                <a:ea typeface="Arial"/>
                <a:cs typeface="Arial"/>
                <a:sym typeface="Arial"/>
              </a:rPr>
              <a:t>) </a:t>
            </a:r>
            <a:endParaRPr dirty="0"/>
          </a:p>
        </p:txBody>
      </p:sp>
      <p:pic>
        <p:nvPicPr>
          <p:cNvPr id="89" name="Google Shape;89;p8"/>
          <p:cNvPicPr preferRelativeResize="0"/>
          <p:nvPr/>
        </p:nvPicPr>
        <p:blipFill rotWithShape="1">
          <a:blip r:embed="rId3">
            <a:alphaModFix/>
          </a:blip>
          <a:srcRect/>
          <a:stretch/>
        </p:blipFill>
        <p:spPr>
          <a:xfrm>
            <a:off x="2621310" y="1506617"/>
            <a:ext cx="2193925" cy="1828800"/>
          </a:xfrm>
          <a:prstGeom prst="rect">
            <a:avLst/>
          </a:prstGeom>
          <a:noFill/>
          <a:ln>
            <a:noFill/>
          </a:ln>
        </p:spPr>
      </p:pic>
      <p:sp>
        <p:nvSpPr>
          <p:cNvPr id="90" name="Google Shape;90;p8"/>
          <p:cNvSpPr/>
          <p:nvPr/>
        </p:nvSpPr>
        <p:spPr>
          <a:xfrm>
            <a:off x="1827704" y="3474732"/>
            <a:ext cx="3746538" cy="461665"/>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a:solidFill>
                  <a:srgbClr val="000000"/>
                </a:solidFill>
                <a:latin typeface="Arial"/>
                <a:ea typeface="Arial"/>
                <a:cs typeface="Arial"/>
                <a:sym typeface="Arial"/>
              </a:rPr>
              <a:t>Fungsi bipolar (hardlims). </a:t>
            </a:r>
            <a:endParaRPr sz="2400">
              <a:solidFill>
                <a:srgbClr val="000000"/>
              </a:solidFill>
              <a:latin typeface="Arial"/>
              <a:ea typeface="Arial"/>
              <a:cs typeface="Arial"/>
              <a:sym typeface="Arial"/>
            </a:endParaRPr>
          </a:p>
        </p:txBody>
      </p:sp>
      <p:pic>
        <p:nvPicPr>
          <p:cNvPr id="91" name="Google Shape;91;p8"/>
          <p:cNvPicPr preferRelativeResize="0"/>
          <p:nvPr/>
        </p:nvPicPr>
        <p:blipFill rotWithShape="1">
          <a:blip r:embed="rId4">
            <a:alphaModFix/>
          </a:blip>
          <a:srcRect/>
          <a:stretch/>
        </p:blipFill>
        <p:spPr>
          <a:xfrm>
            <a:off x="2497168" y="4151001"/>
            <a:ext cx="1952625" cy="2238375"/>
          </a:xfrm>
          <a:prstGeom prst="rect">
            <a:avLst/>
          </a:prstGeom>
          <a:noFill/>
          <a:ln>
            <a:noFill/>
          </a:ln>
        </p:spPr>
      </p:pic>
      <p:sp>
        <p:nvSpPr>
          <p:cNvPr id="92" name="Google Shape;92;p8"/>
          <p:cNvSpPr/>
          <p:nvPr/>
        </p:nvSpPr>
        <p:spPr>
          <a:xfrm>
            <a:off x="6125926" y="1076399"/>
            <a:ext cx="3063659" cy="461665"/>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a:solidFill>
                  <a:srgbClr val="000000"/>
                </a:solidFill>
                <a:latin typeface="Arial"/>
                <a:ea typeface="Arial"/>
                <a:cs typeface="Arial"/>
                <a:sym typeface="Arial"/>
              </a:rPr>
              <a:t>Fungsi linier (purelin)</a:t>
            </a:r>
            <a:endParaRPr/>
          </a:p>
        </p:txBody>
      </p:sp>
      <p:pic>
        <p:nvPicPr>
          <p:cNvPr id="93" name="Google Shape;93;p8"/>
          <p:cNvPicPr preferRelativeResize="0"/>
          <p:nvPr/>
        </p:nvPicPr>
        <p:blipFill rotWithShape="1">
          <a:blip r:embed="rId5">
            <a:alphaModFix/>
          </a:blip>
          <a:srcRect/>
          <a:stretch/>
        </p:blipFill>
        <p:spPr>
          <a:xfrm>
            <a:off x="7341734" y="1667999"/>
            <a:ext cx="1847850" cy="1647825"/>
          </a:xfrm>
          <a:prstGeom prst="rect">
            <a:avLst/>
          </a:prstGeom>
          <a:noFill/>
          <a:ln>
            <a:noFill/>
          </a:ln>
        </p:spPr>
      </p:pic>
      <p:sp>
        <p:nvSpPr>
          <p:cNvPr id="94" name="Google Shape;94;p8"/>
          <p:cNvSpPr/>
          <p:nvPr/>
        </p:nvSpPr>
        <p:spPr>
          <a:xfrm>
            <a:off x="6096000" y="3474732"/>
            <a:ext cx="4397358" cy="461665"/>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a:solidFill>
                  <a:srgbClr val="000000"/>
                </a:solidFill>
                <a:latin typeface="Arial"/>
                <a:ea typeface="Arial"/>
                <a:cs typeface="Arial"/>
                <a:sym typeface="Arial"/>
              </a:rPr>
              <a:t>Fungsi saturating linear (satlin)</a:t>
            </a:r>
            <a:endParaRPr sz="2400">
              <a:solidFill>
                <a:srgbClr val="000000"/>
              </a:solidFill>
              <a:latin typeface="Arial"/>
              <a:ea typeface="Arial"/>
              <a:cs typeface="Arial"/>
              <a:sym typeface="Arial"/>
            </a:endParaRPr>
          </a:p>
        </p:txBody>
      </p:sp>
      <p:pic>
        <p:nvPicPr>
          <p:cNvPr id="95" name="Google Shape;95;p8"/>
          <p:cNvPicPr preferRelativeResize="0"/>
          <p:nvPr/>
        </p:nvPicPr>
        <p:blipFill rotWithShape="1">
          <a:blip r:embed="rId6">
            <a:alphaModFix/>
          </a:blip>
          <a:srcRect/>
          <a:stretch/>
        </p:blipFill>
        <p:spPr>
          <a:xfrm>
            <a:off x="6940097" y="4095304"/>
            <a:ext cx="2555117" cy="777142"/>
          </a:xfrm>
          <a:prstGeom prst="rect">
            <a:avLst/>
          </a:prstGeom>
          <a:noFill/>
          <a:ln>
            <a:noFill/>
          </a:ln>
        </p:spPr>
      </p:pic>
      <p:pic>
        <p:nvPicPr>
          <p:cNvPr id="96" name="Google Shape;96;p8"/>
          <p:cNvPicPr preferRelativeResize="0"/>
          <p:nvPr/>
        </p:nvPicPr>
        <p:blipFill rotWithShape="1">
          <a:blip r:embed="rId7">
            <a:alphaModFix/>
          </a:blip>
          <a:srcRect/>
          <a:stretch/>
        </p:blipFill>
        <p:spPr>
          <a:xfrm>
            <a:off x="6940097" y="5165099"/>
            <a:ext cx="2651125" cy="1279525"/>
          </a:xfrm>
          <a:prstGeom prst="rect">
            <a:avLst/>
          </a:prstGeom>
          <a:noFill/>
          <a:ln>
            <a:noFill/>
          </a:ln>
        </p:spPr>
      </p:pic>
      <p:sp>
        <p:nvSpPr>
          <p:cNvPr id="4" name="Title 1">
            <a:extLst>
              <a:ext uri="{FF2B5EF4-FFF2-40B4-BE49-F238E27FC236}">
                <a16:creationId xmlns:a16="http://schemas.microsoft.com/office/drawing/2014/main" id="{D3276132-D563-BBF4-AABB-F4CFAC948E5F}"/>
              </a:ext>
            </a:extLst>
          </p:cNvPr>
          <p:cNvSpPr>
            <a:spLocks noGrp="1"/>
          </p:cNvSpPr>
          <p:nvPr>
            <p:ph type="title"/>
          </p:nvPr>
        </p:nvSpPr>
        <p:spPr>
          <a:xfrm>
            <a:off x="730425" y="452473"/>
            <a:ext cx="10122632" cy="652054"/>
          </a:xfrm>
        </p:spPr>
        <p:txBody>
          <a:bodyPr/>
          <a:lstStyle/>
          <a:p>
            <a:pPr algn="ctr"/>
            <a:r>
              <a:rPr lang="en-US" dirty="0" err="1"/>
              <a:t>Fungsi</a:t>
            </a:r>
            <a:r>
              <a:rPr lang="en-US" dirty="0"/>
              <a:t> </a:t>
            </a:r>
            <a:r>
              <a:rPr lang="en-US" dirty="0" err="1"/>
              <a:t>Aktivasi</a:t>
            </a:r>
            <a:endParaRPr lang="en-ID" dirty="0"/>
          </a:p>
        </p:txBody>
      </p:sp>
    </p:spTree>
    <p:extLst>
      <p:ext uri="{BB962C8B-B14F-4D97-AF65-F5344CB8AC3E}">
        <p14:creationId xmlns:p14="http://schemas.microsoft.com/office/powerpoint/2010/main" val="1194095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4" name="Title 1">
            <a:extLst>
              <a:ext uri="{FF2B5EF4-FFF2-40B4-BE49-F238E27FC236}">
                <a16:creationId xmlns:a16="http://schemas.microsoft.com/office/drawing/2014/main" id="{D3276132-D563-BBF4-AABB-F4CFAC948E5F}"/>
              </a:ext>
            </a:extLst>
          </p:cNvPr>
          <p:cNvSpPr>
            <a:spLocks noGrp="1"/>
          </p:cNvSpPr>
          <p:nvPr>
            <p:ph type="title"/>
          </p:nvPr>
        </p:nvSpPr>
        <p:spPr>
          <a:xfrm>
            <a:off x="730425" y="452473"/>
            <a:ext cx="10122632" cy="652054"/>
          </a:xfrm>
        </p:spPr>
        <p:txBody>
          <a:bodyPr/>
          <a:lstStyle/>
          <a:p>
            <a:pPr algn="ctr"/>
            <a:r>
              <a:rPr lang="en-US" dirty="0" err="1"/>
              <a:t>Fungsi</a:t>
            </a:r>
            <a:r>
              <a:rPr lang="en-US" dirty="0"/>
              <a:t> </a:t>
            </a:r>
            <a:r>
              <a:rPr lang="en-US" dirty="0" err="1"/>
              <a:t>Aktivasi</a:t>
            </a:r>
            <a:endParaRPr lang="en-ID" dirty="0"/>
          </a:p>
        </p:txBody>
      </p:sp>
      <p:pic>
        <p:nvPicPr>
          <p:cNvPr id="3" name="Picture 2">
            <a:extLst>
              <a:ext uri="{FF2B5EF4-FFF2-40B4-BE49-F238E27FC236}">
                <a16:creationId xmlns:a16="http://schemas.microsoft.com/office/drawing/2014/main" id="{C6C26F98-5635-FF91-F71C-37DE2E65F19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63250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921-8007-9D96-A8B2-B74F2FCAA6A5}"/>
              </a:ext>
            </a:extLst>
          </p:cNvPr>
          <p:cNvSpPr>
            <a:spLocks noGrp="1"/>
          </p:cNvSpPr>
          <p:nvPr>
            <p:ph type="title"/>
          </p:nvPr>
        </p:nvSpPr>
        <p:spPr/>
        <p:txBody>
          <a:bodyPr/>
          <a:lstStyle/>
          <a:p>
            <a:r>
              <a:rPr lang="en-US" dirty="0"/>
              <a:t>ANN as classifier</a:t>
            </a:r>
            <a:endParaRPr lang="en-ID" dirty="0"/>
          </a:p>
        </p:txBody>
      </p:sp>
      <p:sp>
        <p:nvSpPr>
          <p:cNvPr id="3" name="Content Placeholder 2">
            <a:extLst>
              <a:ext uri="{FF2B5EF4-FFF2-40B4-BE49-F238E27FC236}">
                <a16:creationId xmlns:a16="http://schemas.microsoft.com/office/drawing/2014/main" id="{47CEC05F-04F8-E456-D96C-257E17405E1F}"/>
              </a:ext>
            </a:extLst>
          </p:cNvPr>
          <p:cNvSpPr>
            <a:spLocks noGrp="1"/>
          </p:cNvSpPr>
          <p:nvPr>
            <p:ph sz="half" idx="2"/>
          </p:nvPr>
        </p:nvSpPr>
        <p:spPr>
          <a:xfrm>
            <a:off x="774157" y="1630361"/>
            <a:ext cx="10126362" cy="4351338"/>
          </a:xfrm>
        </p:spPr>
        <p:txBody>
          <a:bodyPr/>
          <a:lstStyle/>
          <a:p>
            <a:r>
              <a:rPr lang="en-US" altLang="en-US" sz="2600" b="1" dirty="0"/>
              <a:t>Weakness</a:t>
            </a:r>
          </a:p>
          <a:p>
            <a:pPr marL="800100" lvl="1" indent="-342900">
              <a:buFont typeface="Arial" panose="020B0604020202020204" pitchFamily="34" charset="0"/>
              <a:buChar char="•"/>
            </a:pPr>
            <a:r>
              <a:rPr lang="en-US" altLang="en-US" sz="2000" dirty="0"/>
              <a:t>Long training time </a:t>
            </a:r>
          </a:p>
          <a:p>
            <a:pPr marL="800100" lvl="1" indent="-342900">
              <a:buFont typeface="Arial" panose="020B0604020202020204" pitchFamily="34" charset="0"/>
              <a:buChar char="•"/>
            </a:pPr>
            <a:r>
              <a:rPr lang="en-US" altLang="en-US" sz="2000" dirty="0"/>
              <a:t>Require a number of parameters typically best determined empirically, e.g., the network topology or “structure.”</a:t>
            </a:r>
          </a:p>
          <a:p>
            <a:pPr marL="800100" lvl="1" indent="-342900">
              <a:buFont typeface="Arial" panose="020B0604020202020204" pitchFamily="34" charset="0"/>
              <a:buChar char="•"/>
            </a:pPr>
            <a:r>
              <a:rPr lang="en-US" altLang="en-US" sz="2000" dirty="0"/>
              <a:t>Poor interpretability: Difficult to interpret the symbolic meaning behind the learned weights and of “hidden units” in the network</a:t>
            </a:r>
          </a:p>
          <a:p>
            <a:endParaRPr lang="en-US" altLang="en-US" sz="2000" dirty="0"/>
          </a:p>
        </p:txBody>
      </p:sp>
      <p:sp>
        <p:nvSpPr>
          <p:cNvPr id="4" name="Footer Placeholder 3">
            <a:extLst>
              <a:ext uri="{FF2B5EF4-FFF2-40B4-BE49-F238E27FC236}">
                <a16:creationId xmlns:a16="http://schemas.microsoft.com/office/drawing/2014/main" id="{D56BAD0E-A0A8-5A15-AF1C-43C0A0E957D4}"/>
              </a:ext>
            </a:extLst>
          </p:cNvPr>
          <p:cNvSpPr>
            <a:spLocks noGrp="1"/>
          </p:cNvSpPr>
          <p:nvPr>
            <p:ph type="ftr" sz="quarter" idx="10"/>
          </p:nvPr>
        </p:nvSpPr>
        <p:spPr>
          <a:xfrm rot="16200000">
            <a:off x="8854442" y="2920854"/>
            <a:ext cx="6291068" cy="384048"/>
          </a:xfrm>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35B7E797-833B-A5BA-B450-45C72E03F218}"/>
              </a:ext>
            </a:extLst>
          </p:cNvPr>
          <p:cNvSpPr>
            <a:spLocks noGrp="1"/>
          </p:cNvSpPr>
          <p:nvPr>
            <p:ph type="sldNum" sz="quarter" idx="11"/>
          </p:nvPr>
        </p:nvSpPr>
        <p:spPr/>
        <p:txBody>
          <a:bodyPr/>
          <a:lstStyle/>
          <a:p>
            <a:fld id="{09A01C0A-2BB6-49E7-91A3-DCB9F9F59583}" type="slidenum">
              <a:rPr lang="en-US" smtClean="0"/>
              <a:pPr/>
              <a:t>24</a:t>
            </a:fld>
            <a:endParaRPr lang="en-US" dirty="0"/>
          </a:p>
        </p:txBody>
      </p:sp>
    </p:spTree>
    <p:extLst>
      <p:ext uri="{BB962C8B-B14F-4D97-AF65-F5344CB8AC3E}">
        <p14:creationId xmlns:p14="http://schemas.microsoft.com/office/powerpoint/2010/main" val="44085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921-8007-9D96-A8B2-B74F2FCAA6A5}"/>
              </a:ext>
            </a:extLst>
          </p:cNvPr>
          <p:cNvSpPr>
            <a:spLocks noGrp="1"/>
          </p:cNvSpPr>
          <p:nvPr>
            <p:ph type="title"/>
          </p:nvPr>
        </p:nvSpPr>
        <p:spPr/>
        <p:txBody>
          <a:bodyPr/>
          <a:lstStyle/>
          <a:p>
            <a:r>
              <a:rPr lang="en-US" dirty="0"/>
              <a:t>ANN as classifier</a:t>
            </a:r>
            <a:endParaRPr lang="en-ID" dirty="0"/>
          </a:p>
        </p:txBody>
      </p:sp>
      <p:sp>
        <p:nvSpPr>
          <p:cNvPr id="3" name="Content Placeholder 2">
            <a:extLst>
              <a:ext uri="{FF2B5EF4-FFF2-40B4-BE49-F238E27FC236}">
                <a16:creationId xmlns:a16="http://schemas.microsoft.com/office/drawing/2014/main" id="{47CEC05F-04F8-E456-D96C-257E17405E1F}"/>
              </a:ext>
            </a:extLst>
          </p:cNvPr>
          <p:cNvSpPr>
            <a:spLocks noGrp="1"/>
          </p:cNvSpPr>
          <p:nvPr>
            <p:ph sz="half" idx="2"/>
          </p:nvPr>
        </p:nvSpPr>
        <p:spPr>
          <a:xfrm>
            <a:off x="774157" y="1630361"/>
            <a:ext cx="10126362" cy="4351338"/>
          </a:xfrm>
        </p:spPr>
        <p:txBody>
          <a:bodyPr/>
          <a:lstStyle/>
          <a:p>
            <a:r>
              <a:rPr lang="en-US" altLang="en-US" sz="2600" b="1" dirty="0"/>
              <a:t>Strength</a:t>
            </a:r>
          </a:p>
          <a:p>
            <a:pPr marL="800100" lvl="1" indent="-342900">
              <a:buFont typeface="Arial" panose="020B0604020202020204" pitchFamily="34" charset="0"/>
              <a:buChar char="•"/>
            </a:pPr>
            <a:r>
              <a:rPr lang="en-US" altLang="en-US" sz="2000" dirty="0"/>
              <a:t>High tolerance to noisy data </a:t>
            </a:r>
          </a:p>
          <a:p>
            <a:pPr marL="800100" lvl="1" indent="-342900">
              <a:buFont typeface="Arial" panose="020B0604020202020204" pitchFamily="34" charset="0"/>
              <a:buChar char="•"/>
            </a:pPr>
            <a:r>
              <a:rPr lang="en-US" altLang="en-US" sz="2000" dirty="0"/>
              <a:t>Ability to classify untrained patterns </a:t>
            </a:r>
          </a:p>
          <a:p>
            <a:pPr marL="800100" lvl="1" indent="-342900">
              <a:buFont typeface="Arial" panose="020B0604020202020204" pitchFamily="34" charset="0"/>
              <a:buChar char="•"/>
            </a:pPr>
            <a:r>
              <a:rPr lang="en-US" altLang="en-US" sz="2000" dirty="0"/>
              <a:t>Well-suited for continuous-valued inputs and outputs</a:t>
            </a:r>
          </a:p>
          <a:p>
            <a:pPr marL="800100" lvl="1" indent="-342900">
              <a:buFont typeface="Arial" panose="020B0604020202020204" pitchFamily="34" charset="0"/>
              <a:buChar char="•"/>
            </a:pPr>
            <a:r>
              <a:rPr lang="en-US" altLang="en-US" sz="2000" dirty="0"/>
              <a:t>Successful on a wide array of real-world data</a:t>
            </a:r>
          </a:p>
          <a:p>
            <a:pPr marL="800100" lvl="1" indent="-342900">
              <a:buFont typeface="Arial" panose="020B0604020202020204" pitchFamily="34" charset="0"/>
              <a:buChar char="•"/>
            </a:pPr>
            <a:r>
              <a:rPr lang="en-US" altLang="en-US" sz="2000" dirty="0"/>
              <a:t>Algorithms are inherently parallel</a:t>
            </a:r>
          </a:p>
          <a:p>
            <a:pPr marL="800100" lvl="1" indent="-342900">
              <a:buFont typeface="Arial" panose="020B0604020202020204" pitchFamily="34" charset="0"/>
              <a:buChar char="•"/>
            </a:pPr>
            <a:r>
              <a:rPr lang="en-US" altLang="en-US" sz="2000" dirty="0"/>
              <a:t>Techniques have recently been developed for the extraction of rules from trained neural networks</a:t>
            </a:r>
          </a:p>
        </p:txBody>
      </p:sp>
      <p:sp>
        <p:nvSpPr>
          <p:cNvPr id="4" name="Footer Placeholder 3">
            <a:extLst>
              <a:ext uri="{FF2B5EF4-FFF2-40B4-BE49-F238E27FC236}">
                <a16:creationId xmlns:a16="http://schemas.microsoft.com/office/drawing/2014/main" id="{D56BAD0E-A0A8-5A15-AF1C-43C0A0E957D4}"/>
              </a:ext>
            </a:extLst>
          </p:cNvPr>
          <p:cNvSpPr>
            <a:spLocks noGrp="1"/>
          </p:cNvSpPr>
          <p:nvPr>
            <p:ph type="ftr" sz="quarter" idx="10"/>
          </p:nvPr>
        </p:nvSpPr>
        <p:spPr>
          <a:xfrm rot="16200000">
            <a:off x="8854442" y="2920854"/>
            <a:ext cx="6291068" cy="384048"/>
          </a:xfrm>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35B7E797-833B-A5BA-B450-45C72E03F218}"/>
              </a:ext>
            </a:extLst>
          </p:cNvPr>
          <p:cNvSpPr>
            <a:spLocks noGrp="1"/>
          </p:cNvSpPr>
          <p:nvPr>
            <p:ph type="sldNum" sz="quarter" idx="11"/>
          </p:nvPr>
        </p:nvSpPr>
        <p:spPr/>
        <p:txBody>
          <a:bodyPr/>
          <a:lstStyle/>
          <a:p>
            <a:fld id="{09A01C0A-2BB6-49E7-91A3-DCB9F9F59583}" type="slidenum">
              <a:rPr lang="en-US" smtClean="0"/>
              <a:pPr/>
              <a:t>25</a:t>
            </a:fld>
            <a:endParaRPr lang="en-US" dirty="0"/>
          </a:p>
        </p:txBody>
      </p:sp>
    </p:spTree>
    <p:extLst>
      <p:ext uri="{BB962C8B-B14F-4D97-AF65-F5344CB8AC3E}">
        <p14:creationId xmlns:p14="http://schemas.microsoft.com/office/powerpoint/2010/main" val="2935553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9942-A6F5-F1E0-80E9-084258E0311C}"/>
              </a:ext>
            </a:extLst>
          </p:cNvPr>
          <p:cNvSpPr>
            <a:spLocks noGrp="1"/>
          </p:cNvSpPr>
          <p:nvPr>
            <p:ph type="title"/>
          </p:nvPr>
        </p:nvSpPr>
        <p:spPr/>
        <p:txBody>
          <a:bodyPr/>
          <a:lstStyle/>
          <a:p>
            <a:r>
              <a:rPr lang="en-US" dirty="0"/>
              <a:t>Recap</a:t>
            </a:r>
            <a:endParaRPr lang="en-ID" dirty="0"/>
          </a:p>
        </p:txBody>
      </p:sp>
      <p:sp>
        <p:nvSpPr>
          <p:cNvPr id="3" name="Content Placeholder 2">
            <a:extLst>
              <a:ext uri="{FF2B5EF4-FFF2-40B4-BE49-F238E27FC236}">
                <a16:creationId xmlns:a16="http://schemas.microsoft.com/office/drawing/2014/main" id="{CA1D4C1E-9DF7-73AB-6EBA-864B340715C1}"/>
              </a:ext>
            </a:extLst>
          </p:cNvPr>
          <p:cNvSpPr>
            <a:spLocks noGrp="1"/>
          </p:cNvSpPr>
          <p:nvPr>
            <p:ph sz="half" idx="2"/>
          </p:nvPr>
        </p:nvSpPr>
        <p:spPr/>
        <p:txBody>
          <a:bodyPr/>
          <a:lstStyle/>
          <a:p>
            <a:r>
              <a:rPr lang="en-US" sz="2000" b="1" dirty="0"/>
              <a:t>Node : </a:t>
            </a:r>
            <a:r>
              <a:rPr lang="en-US" sz="2000" dirty="0"/>
              <a:t>Similar to the brain having neurons interlinked to each other, the ANN also has neurons that are linked to each other in various layers of the networks</a:t>
            </a:r>
            <a:endParaRPr lang="en-US" sz="2000" b="1" dirty="0"/>
          </a:p>
          <a:p>
            <a:r>
              <a:rPr lang="en-US" sz="2000" b="1" dirty="0"/>
              <a:t>Weight: </a:t>
            </a:r>
            <a:r>
              <a:rPr lang="en-US" sz="2000" dirty="0"/>
              <a:t>Each neuron is linked to the other neurons through connection links that carry weight. The weight has information and data about the input signal. The output depends solely on the weights and input signal. </a:t>
            </a:r>
            <a:endParaRPr lang="en-US" sz="2000" b="1" dirty="0"/>
          </a:p>
          <a:p>
            <a:r>
              <a:rPr lang="en-US" sz="2000" b="1" dirty="0"/>
              <a:t>Target Values: </a:t>
            </a:r>
            <a:r>
              <a:rPr lang="en-US" sz="2000" dirty="0"/>
              <a:t>Target values are Correct values of the output variable and are also known as just targets.</a:t>
            </a:r>
            <a:endParaRPr lang="en-US" sz="2000" b="1" dirty="0"/>
          </a:p>
          <a:p>
            <a:r>
              <a:rPr lang="en-US" sz="2000" b="1" dirty="0"/>
              <a:t>Learning Rate: </a:t>
            </a:r>
            <a:r>
              <a:rPr lang="en-US" sz="2000" dirty="0"/>
              <a:t>The learning rate is denoted α. It ranges from 0 to 1. It is used for balancing weights during the learning of ANN.</a:t>
            </a:r>
            <a:endParaRPr lang="en-US" sz="2000" b="1" dirty="0"/>
          </a:p>
        </p:txBody>
      </p:sp>
      <p:sp>
        <p:nvSpPr>
          <p:cNvPr id="4" name="Footer Placeholder 3">
            <a:extLst>
              <a:ext uri="{FF2B5EF4-FFF2-40B4-BE49-F238E27FC236}">
                <a16:creationId xmlns:a16="http://schemas.microsoft.com/office/drawing/2014/main" id="{8004407A-5603-B78E-723B-59A331B49AC3}"/>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F02869DE-43DB-A1E4-47F9-F28399ED541D}"/>
              </a:ext>
            </a:extLst>
          </p:cNvPr>
          <p:cNvSpPr>
            <a:spLocks noGrp="1"/>
          </p:cNvSpPr>
          <p:nvPr>
            <p:ph type="sldNum" sz="quarter" idx="11"/>
          </p:nvPr>
        </p:nvSpPr>
        <p:spPr/>
        <p:txBody>
          <a:bodyPr/>
          <a:lstStyle/>
          <a:p>
            <a:fld id="{09A01C0A-2BB6-49E7-91A3-DCB9F9F59583}" type="slidenum">
              <a:rPr lang="en-US" smtClean="0"/>
              <a:pPr/>
              <a:t>26</a:t>
            </a:fld>
            <a:endParaRPr lang="en-US" dirty="0"/>
          </a:p>
        </p:txBody>
      </p:sp>
    </p:spTree>
    <p:extLst>
      <p:ext uri="{BB962C8B-B14F-4D97-AF65-F5344CB8AC3E}">
        <p14:creationId xmlns:p14="http://schemas.microsoft.com/office/powerpoint/2010/main" val="1792893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9942-A6F5-F1E0-80E9-084258E0311C}"/>
              </a:ext>
            </a:extLst>
          </p:cNvPr>
          <p:cNvSpPr>
            <a:spLocks noGrp="1"/>
          </p:cNvSpPr>
          <p:nvPr>
            <p:ph type="title"/>
          </p:nvPr>
        </p:nvSpPr>
        <p:spPr/>
        <p:txBody>
          <a:bodyPr/>
          <a:lstStyle/>
          <a:p>
            <a:r>
              <a:rPr lang="en-US" dirty="0"/>
              <a:t>Recap</a:t>
            </a:r>
            <a:endParaRPr lang="en-ID" dirty="0"/>
          </a:p>
        </p:txBody>
      </p:sp>
      <p:sp>
        <p:nvSpPr>
          <p:cNvPr id="3" name="Content Placeholder 2">
            <a:extLst>
              <a:ext uri="{FF2B5EF4-FFF2-40B4-BE49-F238E27FC236}">
                <a16:creationId xmlns:a16="http://schemas.microsoft.com/office/drawing/2014/main" id="{CA1D4C1E-9DF7-73AB-6EBA-864B340715C1}"/>
              </a:ext>
            </a:extLst>
          </p:cNvPr>
          <p:cNvSpPr>
            <a:spLocks noGrp="1"/>
          </p:cNvSpPr>
          <p:nvPr>
            <p:ph sz="half" idx="2"/>
          </p:nvPr>
        </p:nvSpPr>
        <p:spPr/>
        <p:txBody>
          <a:bodyPr/>
          <a:lstStyle/>
          <a:p>
            <a:r>
              <a:rPr lang="en-US" sz="2000" b="1" dirty="0"/>
              <a:t>Bias: </a:t>
            </a:r>
            <a:r>
              <a:rPr lang="en-US" sz="2000" dirty="0"/>
              <a:t>Bias is a constant that is added to the product of inputs and weights to calculate the product. It is used to shift the result to the positive or negative side.</a:t>
            </a:r>
          </a:p>
          <a:p>
            <a:r>
              <a:rPr lang="en-US" sz="2000" b="1" dirty="0"/>
              <a:t>Threshold:</a:t>
            </a:r>
            <a:r>
              <a:rPr lang="en-US" sz="2000" dirty="0"/>
              <a:t> A threshold value is a constant value that is compared to the net input to get the output. The activation function is defined based on the threshold value to calculate the output.</a:t>
            </a:r>
            <a:endParaRPr lang="en-US" sz="2000" b="1" dirty="0"/>
          </a:p>
          <a:p>
            <a:r>
              <a:rPr lang="en-US" sz="2000" b="1" dirty="0"/>
              <a:t>Activation Function: </a:t>
            </a:r>
            <a:r>
              <a:rPr lang="en-US" sz="2000" dirty="0"/>
              <a:t>These are ordinary non-linear functions used in Deep Learning that have the sole purpose of receiving input and making it non-linear. </a:t>
            </a:r>
            <a:endParaRPr lang="en-US" sz="2000" b="1" dirty="0"/>
          </a:p>
          <a:p>
            <a:r>
              <a:rPr lang="en-US" sz="2000" b="1" dirty="0"/>
              <a:t>Epoch : </a:t>
            </a:r>
            <a:r>
              <a:rPr lang="en-US" sz="2000" dirty="0"/>
              <a:t>Each time we train our model with every data example we have, we complete an “epoch”.</a:t>
            </a:r>
            <a:endParaRPr lang="en-ID" sz="2000" b="1" dirty="0"/>
          </a:p>
        </p:txBody>
      </p:sp>
      <p:sp>
        <p:nvSpPr>
          <p:cNvPr id="4" name="Footer Placeholder 3">
            <a:extLst>
              <a:ext uri="{FF2B5EF4-FFF2-40B4-BE49-F238E27FC236}">
                <a16:creationId xmlns:a16="http://schemas.microsoft.com/office/drawing/2014/main" id="{8004407A-5603-B78E-723B-59A331B49AC3}"/>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F02869DE-43DB-A1E4-47F9-F28399ED541D}"/>
              </a:ext>
            </a:extLst>
          </p:cNvPr>
          <p:cNvSpPr>
            <a:spLocks noGrp="1"/>
          </p:cNvSpPr>
          <p:nvPr>
            <p:ph type="sldNum" sz="quarter" idx="11"/>
          </p:nvPr>
        </p:nvSpPr>
        <p:spPr/>
        <p:txBody>
          <a:bodyPr/>
          <a:lstStyle/>
          <a:p>
            <a:fld id="{09A01C0A-2BB6-49E7-91A3-DCB9F9F59583}" type="slidenum">
              <a:rPr lang="en-US" smtClean="0"/>
              <a:pPr/>
              <a:t>27</a:t>
            </a:fld>
            <a:endParaRPr lang="en-US" dirty="0"/>
          </a:p>
        </p:txBody>
      </p:sp>
    </p:spTree>
    <p:extLst>
      <p:ext uri="{BB962C8B-B14F-4D97-AF65-F5344CB8AC3E}">
        <p14:creationId xmlns:p14="http://schemas.microsoft.com/office/powerpoint/2010/main" val="1709020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itle 5">
            <a:extLst>
              <a:ext uri="{FF2B5EF4-FFF2-40B4-BE49-F238E27FC236}">
                <a16:creationId xmlns:a16="http://schemas.microsoft.com/office/drawing/2014/main" id="{9588BDD9-CA51-9777-AF51-55BC85B93BF5}"/>
              </a:ext>
            </a:extLst>
          </p:cNvPr>
          <p:cNvSpPr>
            <a:spLocks noGrp="1"/>
          </p:cNvSpPr>
          <p:nvPr>
            <p:ph sz="half" idx="2"/>
          </p:nvPr>
        </p:nvSpPr>
        <p:spPr>
          <a:xfrm>
            <a:off x="4680064" y="3857104"/>
            <a:ext cx="4608981" cy="2007149"/>
          </a:xfrm>
        </p:spPr>
        <p:txBody>
          <a:bodyPr/>
          <a:lstStyle/>
          <a:p>
            <a:r>
              <a:rPr lang="en-US" dirty="0"/>
              <a:t>Perceptron </a:t>
            </a:r>
            <a:r>
              <a:rPr lang="en-US" dirty="0" smtClean="0"/>
              <a:t> Feedforward</a:t>
            </a:r>
            <a:endParaRPr lang="en-ID" dirty="0"/>
          </a:p>
        </p:txBody>
      </p:sp>
    </p:spTree>
    <p:extLst>
      <p:ext uri="{BB962C8B-B14F-4D97-AF65-F5344CB8AC3E}">
        <p14:creationId xmlns:p14="http://schemas.microsoft.com/office/powerpoint/2010/main" val="3304223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921-8007-9D96-A8B2-B74F2FCAA6A5}"/>
              </a:ext>
            </a:extLst>
          </p:cNvPr>
          <p:cNvSpPr>
            <a:spLocks noGrp="1"/>
          </p:cNvSpPr>
          <p:nvPr>
            <p:ph type="title"/>
          </p:nvPr>
        </p:nvSpPr>
        <p:spPr/>
        <p:txBody>
          <a:bodyPr/>
          <a:lstStyle/>
          <a:p>
            <a:r>
              <a:rPr lang="en-US" dirty="0"/>
              <a:t>perceptron</a:t>
            </a:r>
            <a:endParaRPr lang="en-ID" dirty="0"/>
          </a:p>
        </p:txBody>
      </p:sp>
      <p:sp>
        <p:nvSpPr>
          <p:cNvPr id="3" name="Content Placeholder 2">
            <a:extLst>
              <a:ext uri="{FF2B5EF4-FFF2-40B4-BE49-F238E27FC236}">
                <a16:creationId xmlns:a16="http://schemas.microsoft.com/office/drawing/2014/main" id="{47CEC05F-04F8-E456-D96C-257E17405E1F}"/>
              </a:ext>
            </a:extLst>
          </p:cNvPr>
          <p:cNvSpPr>
            <a:spLocks noGrp="1"/>
          </p:cNvSpPr>
          <p:nvPr>
            <p:ph sz="half" idx="2"/>
          </p:nvPr>
        </p:nvSpPr>
        <p:spPr>
          <a:xfrm>
            <a:off x="228600" y="1630361"/>
            <a:ext cx="7573211" cy="4351338"/>
          </a:xfrm>
        </p:spPr>
        <p:txBody>
          <a:bodyPr/>
          <a:lstStyle/>
          <a:p>
            <a:pPr marL="800100" lvl="1" indent="-342900">
              <a:buFont typeface="Arial" panose="020B0604020202020204" pitchFamily="34" charset="0"/>
              <a:buChar char="•"/>
            </a:pPr>
            <a:r>
              <a:rPr lang="en-US" sz="2000" dirty="0"/>
              <a:t>In 1958, Frank Rosenblatt created a computational model of a neuron: the perceptron, which is the basis for most of what came afterward.</a:t>
            </a:r>
          </a:p>
          <a:p>
            <a:pPr marL="800100" lvl="1" indent="-342900">
              <a:buFont typeface="Arial" panose="020B0604020202020204" pitchFamily="34" charset="0"/>
              <a:buChar char="•"/>
            </a:pPr>
            <a:r>
              <a:rPr lang="en-US" sz="2000" dirty="0"/>
              <a:t>The perceptron receives an “x” vector, has a set of weights “w”, and computes the dot product of “x” with “w” (the weighted sum) and feeds it to “a”, the activation function. Formally, P(x; w) = a(x ⋅ w).</a:t>
            </a:r>
          </a:p>
          <a:p>
            <a:pPr marL="800100" lvl="1" indent="-342900">
              <a:buFont typeface="Arial" panose="020B0604020202020204" pitchFamily="34" charset="0"/>
              <a:buChar char="•"/>
            </a:pPr>
            <a:r>
              <a:rPr lang="en-US" altLang="en-US" sz="2000" dirty="0"/>
              <a:t>Implemented on IBM 704 as later called Mark I Perceptron and claimed to better than Hebb rule algorithm</a:t>
            </a:r>
          </a:p>
          <a:p>
            <a:pPr marL="800100" lvl="1" indent="-342900">
              <a:buFont typeface="Arial" panose="020B0604020202020204" pitchFamily="34" charset="0"/>
              <a:buChar char="•"/>
            </a:pPr>
            <a:endParaRPr lang="en-US" altLang="en-US" sz="2000" dirty="0"/>
          </a:p>
        </p:txBody>
      </p:sp>
      <p:sp>
        <p:nvSpPr>
          <p:cNvPr id="4" name="Footer Placeholder 3">
            <a:extLst>
              <a:ext uri="{FF2B5EF4-FFF2-40B4-BE49-F238E27FC236}">
                <a16:creationId xmlns:a16="http://schemas.microsoft.com/office/drawing/2014/main" id="{D56BAD0E-A0A8-5A15-AF1C-43C0A0E957D4}"/>
              </a:ext>
            </a:extLst>
          </p:cNvPr>
          <p:cNvSpPr>
            <a:spLocks noGrp="1"/>
          </p:cNvSpPr>
          <p:nvPr>
            <p:ph type="ftr" sz="quarter" idx="10"/>
          </p:nvPr>
        </p:nvSpPr>
        <p:spPr>
          <a:xfrm rot="16200000">
            <a:off x="8854442" y="2920854"/>
            <a:ext cx="6291068" cy="384048"/>
          </a:xfrm>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35B7E797-833B-A5BA-B450-45C72E03F218}"/>
              </a:ext>
            </a:extLst>
          </p:cNvPr>
          <p:cNvSpPr>
            <a:spLocks noGrp="1"/>
          </p:cNvSpPr>
          <p:nvPr>
            <p:ph type="sldNum" sz="quarter" idx="11"/>
          </p:nvPr>
        </p:nvSpPr>
        <p:spPr/>
        <p:txBody>
          <a:bodyPr/>
          <a:lstStyle/>
          <a:p>
            <a:fld id="{09A01C0A-2BB6-49E7-91A3-DCB9F9F59583}" type="slidenum">
              <a:rPr lang="en-US" smtClean="0"/>
              <a:pPr/>
              <a:t>29</a:t>
            </a:fld>
            <a:endParaRPr lang="en-US" dirty="0"/>
          </a:p>
        </p:txBody>
      </p:sp>
      <p:pic>
        <p:nvPicPr>
          <p:cNvPr id="7" name="Picture 6">
            <a:extLst>
              <a:ext uri="{FF2B5EF4-FFF2-40B4-BE49-F238E27FC236}">
                <a16:creationId xmlns:a16="http://schemas.microsoft.com/office/drawing/2014/main" id="{FAB511D8-0C4C-40EA-A87D-51F5AAB85F44}"/>
              </a:ext>
            </a:extLst>
          </p:cNvPr>
          <p:cNvPicPr>
            <a:picLocks noChangeAspect="1"/>
          </p:cNvPicPr>
          <p:nvPr/>
        </p:nvPicPr>
        <p:blipFill>
          <a:blip r:embed="rId2"/>
          <a:stretch>
            <a:fillRect/>
          </a:stretch>
        </p:blipFill>
        <p:spPr>
          <a:xfrm>
            <a:off x="7801811" y="1680835"/>
            <a:ext cx="4006140" cy="5177165"/>
          </a:xfrm>
          <a:prstGeom prst="rect">
            <a:avLst/>
          </a:prstGeom>
        </p:spPr>
      </p:pic>
    </p:spTree>
    <p:extLst>
      <p:ext uri="{BB962C8B-B14F-4D97-AF65-F5344CB8AC3E}">
        <p14:creationId xmlns:p14="http://schemas.microsoft.com/office/powerpoint/2010/main" val="2213475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6273" y="1132282"/>
            <a:ext cx="9031988" cy="3727559"/>
          </a:xfrm>
          <a:prstGeom prst="rect">
            <a:avLst/>
          </a:prstGeom>
        </p:spPr>
      </p:pic>
    </p:spTree>
    <p:extLst>
      <p:ext uri="{BB962C8B-B14F-4D97-AF65-F5344CB8AC3E}">
        <p14:creationId xmlns:p14="http://schemas.microsoft.com/office/powerpoint/2010/main" val="4041878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921-8007-9D96-A8B2-B74F2FCAA6A5}"/>
              </a:ext>
            </a:extLst>
          </p:cNvPr>
          <p:cNvSpPr>
            <a:spLocks noGrp="1"/>
          </p:cNvSpPr>
          <p:nvPr>
            <p:ph type="title"/>
          </p:nvPr>
        </p:nvSpPr>
        <p:spPr/>
        <p:txBody>
          <a:bodyPr/>
          <a:lstStyle/>
          <a:p>
            <a:r>
              <a:rPr lang="en-US" dirty="0"/>
              <a:t>perceptron</a:t>
            </a:r>
            <a:endParaRPr lang="en-ID" dirty="0"/>
          </a:p>
        </p:txBody>
      </p:sp>
      <p:sp>
        <p:nvSpPr>
          <p:cNvPr id="3" name="Content Placeholder 2">
            <a:extLst>
              <a:ext uri="{FF2B5EF4-FFF2-40B4-BE49-F238E27FC236}">
                <a16:creationId xmlns:a16="http://schemas.microsoft.com/office/drawing/2014/main" id="{47CEC05F-04F8-E456-D96C-257E17405E1F}"/>
              </a:ext>
            </a:extLst>
          </p:cNvPr>
          <p:cNvSpPr>
            <a:spLocks noGrp="1"/>
          </p:cNvSpPr>
          <p:nvPr>
            <p:ph sz="half" idx="2"/>
          </p:nvPr>
        </p:nvSpPr>
        <p:spPr>
          <a:xfrm>
            <a:off x="1099457" y="1907074"/>
            <a:ext cx="9629503" cy="4351338"/>
          </a:xfrm>
        </p:spPr>
        <p:txBody>
          <a:bodyPr/>
          <a:lstStyle/>
          <a:p>
            <a:pPr marL="800100" lvl="1" indent="-342900">
              <a:buFont typeface="Arial" panose="020B0604020202020204" pitchFamily="34" charset="0"/>
              <a:buChar char="•"/>
            </a:pPr>
            <a:r>
              <a:rPr lang="en-US" sz="2000" dirty="0"/>
              <a:t>Proses </a:t>
            </a:r>
            <a:r>
              <a:rPr lang="en-US" sz="2000" dirty="0" err="1"/>
              <a:t>pelatihan</a:t>
            </a:r>
            <a:r>
              <a:rPr lang="en-US" sz="2000" dirty="0"/>
              <a:t> </a:t>
            </a:r>
            <a:r>
              <a:rPr lang="en-US" sz="2000" dirty="0" err="1"/>
              <a:t>iteratif</a:t>
            </a:r>
            <a:r>
              <a:rPr lang="en-US" sz="2000" dirty="0"/>
              <a:t> (</a:t>
            </a:r>
            <a:r>
              <a:rPr lang="en-US" sz="2000" dirty="0" err="1"/>
              <a:t>beberapa</a:t>
            </a:r>
            <a:r>
              <a:rPr lang="en-US" sz="2000" dirty="0"/>
              <a:t> epoch)</a:t>
            </a:r>
          </a:p>
          <a:p>
            <a:pPr marL="800100" lvl="1" indent="-342900">
              <a:buFont typeface="Arial" panose="020B0604020202020204" pitchFamily="34" charset="0"/>
              <a:buChar char="•"/>
            </a:pPr>
            <a:r>
              <a:rPr lang="en-US" sz="2000" dirty="0" err="1"/>
              <a:t>Menggunakan</a:t>
            </a:r>
            <a:r>
              <a:rPr lang="en-US" sz="2000" dirty="0"/>
              <a:t> parameter learning rate 𝛼 </a:t>
            </a:r>
            <a:r>
              <a:rPr lang="en-US" sz="2000" dirty="0" err="1"/>
              <a:t>untuk</a:t>
            </a:r>
            <a:r>
              <a:rPr lang="en-US" sz="2000" dirty="0"/>
              <a:t> </a:t>
            </a:r>
            <a:r>
              <a:rPr lang="en-US" sz="2000" dirty="0" err="1"/>
              <a:t>mengatur</a:t>
            </a:r>
            <a:r>
              <a:rPr lang="en-US" sz="2000" dirty="0"/>
              <a:t> </a:t>
            </a:r>
            <a:r>
              <a:rPr lang="en-US" sz="2000" dirty="0" err="1"/>
              <a:t>laju</a:t>
            </a:r>
            <a:r>
              <a:rPr lang="en-US" sz="2000" dirty="0"/>
              <a:t> </a:t>
            </a:r>
            <a:r>
              <a:rPr lang="en-US" sz="2000" dirty="0" err="1"/>
              <a:t>pelatihan</a:t>
            </a:r>
            <a:endParaRPr lang="en-US" sz="2000" dirty="0"/>
          </a:p>
          <a:p>
            <a:pPr marL="800100" lvl="1" indent="-342900">
              <a:buFont typeface="Arial" panose="020B0604020202020204" pitchFamily="34" charset="0"/>
              <a:buChar char="•"/>
            </a:pPr>
            <a:r>
              <a:rPr lang="en-US" sz="2000" dirty="0"/>
              <a:t>Parameter 𝛼 </a:t>
            </a:r>
            <a:r>
              <a:rPr lang="en-US" sz="2000" dirty="0" err="1"/>
              <a:t>digunakan</a:t>
            </a:r>
            <a:r>
              <a:rPr lang="en-US" sz="2000" dirty="0"/>
              <a:t> pada </a:t>
            </a:r>
            <a:r>
              <a:rPr lang="en-US" sz="2000" dirty="0" err="1"/>
              <a:t>saat</a:t>
            </a:r>
            <a:r>
              <a:rPr lang="en-US" sz="2000" dirty="0"/>
              <a:t> </a:t>
            </a:r>
            <a:r>
              <a:rPr lang="en-US" sz="2000" dirty="0" err="1"/>
              <a:t>mengubah</a:t>
            </a:r>
            <a:r>
              <a:rPr lang="en-US" sz="2000" dirty="0"/>
              <a:t> </a:t>
            </a:r>
            <a:r>
              <a:rPr lang="en-US" sz="2000" dirty="0" err="1"/>
              <a:t>nilai</a:t>
            </a:r>
            <a:r>
              <a:rPr lang="en-US" sz="2000" dirty="0"/>
              <a:t> </a:t>
            </a:r>
            <a:r>
              <a:rPr lang="en-US" sz="2000" dirty="0" err="1"/>
              <a:t>bobot</a:t>
            </a:r>
            <a:r>
              <a:rPr lang="en-US" sz="2000" dirty="0"/>
              <a:t>:  𝑤𝑖′ = 𝑤𝑖 + 𝛼𝑡𝑥𝑖</a:t>
            </a:r>
          </a:p>
          <a:p>
            <a:pPr marL="800100" lvl="1" indent="-342900">
              <a:buFont typeface="Arial" panose="020B0604020202020204" pitchFamily="34" charset="0"/>
              <a:buChar char="•"/>
            </a:pPr>
            <a:r>
              <a:rPr lang="en-US" altLang="en-US" sz="2000" dirty="0"/>
              <a:t>Pada proses </a:t>
            </a:r>
            <a:r>
              <a:rPr lang="en-US" altLang="en-US" sz="2000" dirty="0" err="1"/>
              <a:t>pelatihan</a:t>
            </a:r>
            <a:r>
              <a:rPr lang="en-US" altLang="en-US" sz="2000" dirty="0"/>
              <a:t>, </a:t>
            </a:r>
            <a:r>
              <a:rPr lang="en-US" altLang="en-US" sz="2000" dirty="0" err="1"/>
              <a:t>dihitung</a:t>
            </a:r>
            <a:r>
              <a:rPr lang="en-US" altLang="en-US" sz="2000" dirty="0"/>
              <a:t> </a:t>
            </a:r>
            <a:r>
              <a:rPr lang="en-US" altLang="en-US" sz="2000" dirty="0" err="1"/>
              <a:t>nilai</a:t>
            </a:r>
            <a:r>
              <a:rPr lang="en-US" altLang="en-US" sz="2000" dirty="0"/>
              <a:t> error </a:t>
            </a:r>
            <a:r>
              <a:rPr lang="en-US" altLang="en-US" sz="2000" dirty="0" err="1"/>
              <a:t>antara</a:t>
            </a:r>
            <a:r>
              <a:rPr lang="en-US" altLang="en-US" sz="2000" dirty="0"/>
              <a:t> </a:t>
            </a:r>
            <a:r>
              <a:rPr lang="en-US" altLang="en-US" sz="2000" dirty="0" err="1"/>
              <a:t>nilai</a:t>
            </a:r>
            <a:r>
              <a:rPr lang="en-US" altLang="en-US" sz="2000" dirty="0"/>
              <a:t> output dan </a:t>
            </a:r>
            <a:r>
              <a:rPr lang="en-US" altLang="en-US" sz="2000" dirty="0" err="1"/>
              <a:t>nilai</a:t>
            </a:r>
            <a:r>
              <a:rPr lang="en-US" altLang="en-US" sz="2000" dirty="0"/>
              <a:t> target</a:t>
            </a:r>
          </a:p>
          <a:p>
            <a:pPr marL="800100" lvl="1" indent="-342900">
              <a:buFont typeface="Arial" panose="020B0604020202020204" pitchFamily="34" charset="0"/>
              <a:buChar char="•"/>
            </a:pPr>
            <a:r>
              <a:rPr lang="en-US" altLang="en-US" sz="2000" dirty="0"/>
              <a:t>Update </a:t>
            </a:r>
            <a:r>
              <a:rPr lang="en-US" altLang="en-US" sz="2000" dirty="0" err="1"/>
              <a:t>bobot</a:t>
            </a:r>
            <a:r>
              <a:rPr lang="en-US" altLang="en-US" sz="2000" dirty="0"/>
              <a:t> dan bias.</a:t>
            </a:r>
          </a:p>
          <a:p>
            <a:pPr marL="800100" lvl="1" indent="-342900">
              <a:buFont typeface="Arial" panose="020B0604020202020204" pitchFamily="34" charset="0"/>
              <a:buChar char="•"/>
            </a:pPr>
            <a:r>
              <a:rPr lang="en-US" altLang="en-US" sz="2000" dirty="0"/>
              <a:t>Jika </a:t>
            </a:r>
            <a:r>
              <a:rPr lang="en-US" altLang="en-US" sz="2000" dirty="0" err="1"/>
              <a:t>tidak</a:t>
            </a:r>
            <a:r>
              <a:rPr lang="en-US" altLang="en-US" sz="2000" dirty="0"/>
              <a:t> </a:t>
            </a:r>
            <a:r>
              <a:rPr lang="en-US" altLang="en-US" sz="2000" dirty="0" err="1"/>
              <a:t>ada</a:t>
            </a:r>
            <a:r>
              <a:rPr lang="en-US" altLang="en-US" sz="2000" dirty="0"/>
              <a:t> error, </a:t>
            </a:r>
            <a:r>
              <a:rPr lang="en-US" altLang="en-US" sz="2000" dirty="0" err="1"/>
              <a:t>maka</a:t>
            </a:r>
            <a:r>
              <a:rPr lang="en-US" altLang="en-US" sz="2000" dirty="0"/>
              <a:t> </a:t>
            </a:r>
            <a:r>
              <a:rPr lang="en-US" altLang="en-US" sz="2000" dirty="0" err="1"/>
              <a:t>nilai</a:t>
            </a:r>
            <a:r>
              <a:rPr lang="en-US" altLang="en-US" sz="2000" dirty="0"/>
              <a:t> </a:t>
            </a:r>
            <a:r>
              <a:rPr lang="en-US" altLang="en-US" sz="2000" dirty="0" err="1"/>
              <a:t>bobot</a:t>
            </a:r>
            <a:r>
              <a:rPr lang="en-US" altLang="en-US" sz="2000" dirty="0"/>
              <a:t> </a:t>
            </a:r>
            <a:r>
              <a:rPr lang="en-US" altLang="en-US" sz="2000" dirty="0" err="1"/>
              <a:t>tidak</a:t>
            </a:r>
            <a:r>
              <a:rPr lang="en-US" altLang="en-US" sz="2000" dirty="0"/>
              <a:t> </a:t>
            </a:r>
            <a:r>
              <a:rPr lang="en-US" altLang="en-US" sz="2000" dirty="0" err="1"/>
              <a:t>diubah</a:t>
            </a:r>
            <a:endParaRPr lang="en-US" altLang="en-US" sz="2000" dirty="0"/>
          </a:p>
        </p:txBody>
      </p:sp>
      <p:sp>
        <p:nvSpPr>
          <p:cNvPr id="5" name="Slide Number Placeholder 4">
            <a:extLst>
              <a:ext uri="{FF2B5EF4-FFF2-40B4-BE49-F238E27FC236}">
                <a16:creationId xmlns:a16="http://schemas.microsoft.com/office/drawing/2014/main" id="{35B7E797-833B-A5BA-B450-45C72E03F218}"/>
              </a:ext>
            </a:extLst>
          </p:cNvPr>
          <p:cNvSpPr>
            <a:spLocks noGrp="1"/>
          </p:cNvSpPr>
          <p:nvPr>
            <p:ph type="sldNum" sz="quarter" idx="11"/>
          </p:nvPr>
        </p:nvSpPr>
        <p:spPr/>
        <p:txBody>
          <a:bodyPr/>
          <a:lstStyle/>
          <a:p>
            <a:fld id="{09A01C0A-2BB6-49E7-91A3-DCB9F9F59583}" type="slidenum">
              <a:rPr lang="en-US" smtClean="0"/>
              <a:pPr/>
              <a:t>30</a:t>
            </a:fld>
            <a:endParaRPr lang="en-US" dirty="0"/>
          </a:p>
        </p:txBody>
      </p:sp>
    </p:spTree>
    <p:extLst>
      <p:ext uri="{BB962C8B-B14F-4D97-AF65-F5344CB8AC3E}">
        <p14:creationId xmlns:p14="http://schemas.microsoft.com/office/powerpoint/2010/main" val="2439245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FC36-5B45-6987-B38E-D3A024DE97A2}"/>
              </a:ext>
            </a:extLst>
          </p:cNvPr>
          <p:cNvSpPr>
            <a:spLocks noGrp="1"/>
          </p:cNvSpPr>
          <p:nvPr>
            <p:ph type="title"/>
          </p:nvPr>
        </p:nvSpPr>
        <p:spPr/>
        <p:txBody>
          <a:bodyPr/>
          <a:lstStyle/>
          <a:p>
            <a:r>
              <a:rPr lang="en-US" dirty="0" err="1"/>
              <a:t>Algoritma</a:t>
            </a:r>
            <a:r>
              <a:rPr lang="en-US" dirty="0"/>
              <a:t> Perceptron </a:t>
            </a:r>
            <a:endParaRPr lang="en-ID" dirty="0"/>
          </a:p>
        </p:txBody>
      </p:sp>
      <p:sp>
        <p:nvSpPr>
          <p:cNvPr id="3" name="Content Placeholder 2">
            <a:extLst>
              <a:ext uri="{FF2B5EF4-FFF2-40B4-BE49-F238E27FC236}">
                <a16:creationId xmlns:a16="http://schemas.microsoft.com/office/drawing/2014/main" id="{0E037BC7-18F2-70D5-6418-82F234F734FA}"/>
              </a:ext>
            </a:extLst>
          </p:cNvPr>
          <p:cNvSpPr>
            <a:spLocks noGrp="1"/>
          </p:cNvSpPr>
          <p:nvPr>
            <p:ph sz="half" idx="2"/>
          </p:nvPr>
        </p:nvSpPr>
        <p:spPr>
          <a:xfrm>
            <a:off x="850167" y="1828800"/>
            <a:ext cx="10536289" cy="4351338"/>
          </a:xfrm>
        </p:spPr>
        <p:txBody>
          <a:bodyPr/>
          <a:lstStyle/>
          <a:p>
            <a:pPr marL="457200" indent="-457200">
              <a:buAutoNum type="arabicPeriod"/>
            </a:pPr>
            <a:r>
              <a:rPr lang="en-ID" dirty="0" err="1"/>
              <a:t>Inisialisasi</a:t>
            </a:r>
            <a:r>
              <a:rPr lang="en-ID" dirty="0"/>
              <a:t>:</a:t>
            </a:r>
          </a:p>
          <a:p>
            <a:pPr marL="800100" lvl="1" indent="-342900">
              <a:buFont typeface="Arial" panose="020B0604020202020204" pitchFamily="34" charset="0"/>
              <a:buChar char="•"/>
            </a:pPr>
            <a:r>
              <a:rPr lang="en-ID" sz="2000" dirty="0" err="1"/>
              <a:t>bobot</a:t>
            </a:r>
            <a:r>
              <a:rPr lang="en-ID" sz="2000" dirty="0"/>
              <a:t> (random)</a:t>
            </a:r>
          </a:p>
          <a:p>
            <a:pPr marL="800100" lvl="1" indent="-342900">
              <a:buFont typeface="Arial" panose="020B0604020202020204" pitchFamily="34" charset="0"/>
              <a:buChar char="•"/>
            </a:pPr>
            <a:r>
              <a:rPr lang="en-ID" sz="2000" dirty="0"/>
              <a:t>bias (random) </a:t>
            </a:r>
          </a:p>
          <a:p>
            <a:pPr marL="800100" lvl="1" indent="-342900">
              <a:buFont typeface="Arial" panose="020B0604020202020204" pitchFamily="34" charset="0"/>
              <a:buChar char="•"/>
            </a:pPr>
            <a:r>
              <a:rPr lang="en-ID" sz="2000" dirty="0"/>
              <a:t>learning rate 𝛼 (0 &lt; 𝛼 ≤ 1)</a:t>
            </a:r>
          </a:p>
          <a:p>
            <a:pPr marL="800100" lvl="1" indent="-342900">
              <a:buFont typeface="Arial" panose="020B0604020202020204" pitchFamily="34" charset="0"/>
              <a:buChar char="•"/>
            </a:pPr>
            <a:r>
              <a:rPr lang="en-ID" sz="2000" dirty="0"/>
              <a:t>max epoch</a:t>
            </a:r>
          </a:p>
          <a:p>
            <a:r>
              <a:rPr lang="en-ID" dirty="0"/>
              <a:t>2. </a:t>
            </a:r>
            <a:r>
              <a:rPr lang="en-ID" dirty="0" err="1"/>
              <a:t>Selama</a:t>
            </a:r>
            <a:r>
              <a:rPr lang="en-ID" dirty="0"/>
              <a:t> </a:t>
            </a:r>
            <a:r>
              <a:rPr lang="en-ID" dirty="0" err="1"/>
              <a:t>kondisi</a:t>
            </a:r>
            <a:r>
              <a:rPr lang="en-ID" dirty="0"/>
              <a:t> </a:t>
            </a:r>
            <a:r>
              <a:rPr lang="en-ID" dirty="0" err="1"/>
              <a:t>berhenti</a:t>
            </a:r>
            <a:r>
              <a:rPr lang="en-ID" dirty="0"/>
              <a:t> </a:t>
            </a:r>
            <a:r>
              <a:rPr lang="en-ID" dirty="0" err="1"/>
              <a:t>belum</a:t>
            </a:r>
            <a:r>
              <a:rPr lang="en-ID" dirty="0"/>
              <a:t> </a:t>
            </a:r>
            <a:r>
              <a:rPr lang="en-ID" dirty="0" err="1"/>
              <a:t>tercapai</a:t>
            </a:r>
            <a:r>
              <a:rPr lang="en-ID" dirty="0"/>
              <a:t>, </a:t>
            </a:r>
            <a:r>
              <a:rPr lang="en-ID" dirty="0" err="1"/>
              <a:t>lakukan</a:t>
            </a:r>
            <a:r>
              <a:rPr lang="en-ID" dirty="0"/>
              <a:t> </a:t>
            </a:r>
            <a:r>
              <a:rPr lang="en-ID" dirty="0" err="1"/>
              <a:t>langkah</a:t>
            </a:r>
            <a:r>
              <a:rPr lang="en-ID" dirty="0"/>
              <a:t> 3–8</a:t>
            </a:r>
          </a:p>
          <a:p>
            <a:r>
              <a:rPr lang="en-ID" dirty="0"/>
              <a:t>3. </a:t>
            </a:r>
            <a:r>
              <a:rPr lang="en-ID" dirty="0" err="1"/>
              <a:t>Untuk</a:t>
            </a:r>
            <a:r>
              <a:rPr lang="en-ID" dirty="0"/>
              <a:t> </a:t>
            </a:r>
            <a:r>
              <a:rPr lang="en-ID" dirty="0" err="1"/>
              <a:t>setiap</a:t>
            </a:r>
            <a:r>
              <a:rPr lang="en-ID" dirty="0"/>
              <a:t> data </a:t>
            </a:r>
            <a:r>
              <a:rPr lang="en-ID" dirty="0" err="1"/>
              <a:t>latih</a:t>
            </a:r>
            <a:r>
              <a:rPr lang="en-ID" dirty="0"/>
              <a:t> 𝑠 dan target 𝑡, </a:t>
            </a:r>
            <a:r>
              <a:rPr lang="en-ID" dirty="0" err="1"/>
              <a:t>lakukan</a:t>
            </a:r>
            <a:r>
              <a:rPr lang="en-ID" dirty="0"/>
              <a:t> </a:t>
            </a:r>
            <a:r>
              <a:rPr lang="en-ID" dirty="0" err="1"/>
              <a:t>langkah</a:t>
            </a:r>
            <a:r>
              <a:rPr lang="en-ID" dirty="0"/>
              <a:t> 4–7</a:t>
            </a:r>
          </a:p>
          <a:p>
            <a:endParaRPr lang="en-ID" dirty="0"/>
          </a:p>
        </p:txBody>
      </p:sp>
      <p:sp>
        <p:nvSpPr>
          <p:cNvPr id="4" name="Footer Placeholder 3">
            <a:extLst>
              <a:ext uri="{FF2B5EF4-FFF2-40B4-BE49-F238E27FC236}">
                <a16:creationId xmlns:a16="http://schemas.microsoft.com/office/drawing/2014/main" id="{972B8500-C9EA-7C57-9E5E-C9323C0294F3}"/>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6DF9381E-8DB9-BA87-5630-FAFC08D9037F}"/>
              </a:ext>
            </a:extLst>
          </p:cNvPr>
          <p:cNvSpPr>
            <a:spLocks noGrp="1"/>
          </p:cNvSpPr>
          <p:nvPr>
            <p:ph type="sldNum" sz="quarter" idx="11"/>
          </p:nvPr>
        </p:nvSpPr>
        <p:spPr/>
        <p:txBody>
          <a:bodyPr/>
          <a:lstStyle/>
          <a:p>
            <a:fld id="{09A01C0A-2BB6-49E7-91A3-DCB9F9F59583}" type="slidenum">
              <a:rPr lang="en-US" smtClean="0"/>
              <a:pPr/>
              <a:t>31</a:t>
            </a:fld>
            <a:endParaRPr lang="en-US" dirty="0"/>
          </a:p>
        </p:txBody>
      </p:sp>
    </p:spTree>
    <p:extLst>
      <p:ext uri="{BB962C8B-B14F-4D97-AF65-F5344CB8AC3E}">
        <p14:creationId xmlns:p14="http://schemas.microsoft.com/office/powerpoint/2010/main" val="752901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FC36-5B45-6987-B38E-D3A024DE97A2}"/>
              </a:ext>
            </a:extLst>
          </p:cNvPr>
          <p:cNvSpPr>
            <a:spLocks noGrp="1"/>
          </p:cNvSpPr>
          <p:nvPr>
            <p:ph type="title"/>
          </p:nvPr>
        </p:nvSpPr>
        <p:spPr/>
        <p:txBody>
          <a:bodyPr/>
          <a:lstStyle/>
          <a:p>
            <a:r>
              <a:rPr lang="en-US" dirty="0" err="1"/>
              <a:t>Algoritma</a:t>
            </a:r>
            <a:r>
              <a:rPr lang="en-US" dirty="0"/>
              <a:t> Perceptron </a:t>
            </a:r>
            <a:endParaRPr lang="en-ID" dirty="0"/>
          </a:p>
        </p:txBody>
      </p:sp>
      <p:sp>
        <p:nvSpPr>
          <p:cNvPr id="3" name="Content Placeholder 2">
            <a:extLst>
              <a:ext uri="{FF2B5EF4-FFF2-40B4-BE49-F238E27FC236}">
                <a16:creationId xmlns:a16="http://schemas.microsoft.com/office/drawing/2014/main" id="{0E037BC7-18F2-70D5-6418-82F234F734FA}"/>
              </a:ext>
            </a:extLst>
          </p:cNvPr>
          <p:cNvSpPr>
            <a:spLocks noGrp="1"/>
          </p:cNvSpPr>
          <p:nvPr>
            <p:ph sz="half" idx="2"/>
          </p:nvPr>
        </p:nvSpPr>
        <p:spPr>
          <a:xfrm>
            <a:off x="850167" y="1828800"/>
            <a:ext cx="10536289" cy="4351338"/>
          </a:xfrm>
        </p:spPr>
        <p:txBody>
          <a:bodyPr/>
          <a:lstStyle/>
          <a:p>
            <a:r>
              <a:rPr lang="en-ID" dirty="0"/>
              <a:t>4. Set </a:t>
            </a:r>
            <a:r>
              <a:rPr lang="en-ID" dirty="0" err="1"/>
              <a:t>nilai</a:t>
            </a:r>
            <a:r>
              <a:rPr lang="en-ID" dirty="0"/>
              <a:t> </a:t>
            </a:r>
            <a:r>
              <a:rPr lang="en-ID" dirty="0" err="1"/>
              <a:t>setiap</a:t>
            </a:r>
            <a:r>
              <a:rPr lang="en-ID" dirty="0"/>
              <a:t> neuron input </a:t>
            </a:r>
            <a:r>
              <a:rPr lang="en-ID" dirty="0" err="1"/>
              <a:t>dengan</a:t>
            </a:r>
            <a:r>
              <a:rPr lang="en-ID" dirty="0"/>
              <a:t> data </a:t>
            </a:r>
            <a:r>
              <a:rPr lang="en-ID" dirty="0" err="1"/>
              <a:t>latih</a:t>
            </a:r>
            <a:r>
              <a:rPr lang="en-ID" dirty="0"/>
              <a:t> x</a:t>
            </a:r>
            <a:r>
              <a:rPr lang="en-ID" baseline="-25000" dirty="0"/>
              <a:t>i</a:t>
            </a:r>
            <a:r>
              <a:rPr lang="en-ID" dirty="0"/>
              <a:t>.</a:t>
            </a:r>
          </a:p>
          <a:p>
            <a:endParaRPr lang="en-ID" dirty="0"/>
          </a:p>
          <a:p>
            <a:r>
              <a:rPr lang="en-ID" dirty="0"/>
              <a:t>5. </a:t>
            </a:r>
            <a:r>
              <a:rPr lang="en-ID" dirty="0" err="1"/>
              <a:t>Hitung</a:t>
            </a:r>
            <a:r>
              <a:rPr lang="en-ID" dirty="0"/>
              <a:t> </a:t>
            </a:r>
            <a:r>
              <a:rPr lang="en-ID" dirty="0" err="1"/>
              <a:t>fungsi</a:t>
            </a:r>
            <a:r>
              <a:rPr lang="en-ID" dirty="0"/>
              <a:t> output y</a:t>
            </a:r>
            <a:r>
              <a:rPr lang="en-ID" baseline="-25000" dirty="0"/>
              <a:t>in </a:t>
            </a:r>
            <a:r>
              <a:rPr lang="en-ID" dirty="0"/>
              <a:t>:</a:t>
            </a:r>
          </a:p>
          <a:p>
            <a:endParaRPr lang="en-ID" dirty="0"/>
          </a:p>
          <a:p>
            <a:r>
              <a:rPr lang="en-ID" dirty="0"/>
              <a:t>6. </a:t>
            </a:r>
            <a:r>
              <a:rPr lang="en-ID" dirty="0" err="1"/>
              <a:t>Hitung</a:t>
            </a:r>
            <a:r>
              <a:rPr lang="en-ID" dirty="0"/>
              <a:t> </a:t>
            </a:r>
            <a:r>
              <a:rPr lang="en-ID" dirty="0" err="1"/>
              <a:t>nilai</a:t>
            </a:r>
            <a:r>
              <a:rPr lang="en-ID" dirty="0"/>
              <a:t> </a:t>
            </a:r>
            <a:r>
              <a:rPr lang="en-ID" dirty="0" err="1"/>
              <a:t>fungsi</a:t>
            </a:r>
            <a:r>
              <a:rPr lang="en-ID" dirty="0"/>
              <a:t> </a:t>
            </a:r>
            <a:r>
              <a:rPr lang="en-ID" dirty="0" err="1"/>
              <a:t>aktivasi</a:t>
            </a:r>
            <a:r>
              <a:rPr lang="en-ID" dirty="0"/>
              <a:t> </a:t>
            </a:r>
            <a:r>
              <a:rPr lang="en-ID" dirty="0" err="1"/>
              <a:t>y</a:t>
            </a:r>
            <a:r>
              <a:rPr lang="en-ID" baseline="-25000" dirty="0" err="1"/>
              <a:t>out</a:t>
            </a:r>
            <a:r>
              <a:rPr lang="en-ID" baseline="-25000" dirty="0"/>
              <a:t>  </a:t>
            </a:r>
          </a:p>
          <a:p>
            <a:r>
              <a:rPr lang="en-ID" sz="1600" dirty="0"/>
              <a:t>*</a:t>
            </a:r>
            <a:r>
              <a:rPr lang="en-ID" sz="1600" dirty="0" err="1"/>
              <a:t>fungsi</a:t>
            </a:r>
            <a:r>
              <a:rPr lang="en-ID" sz="1600" dirty="0"/>
              <a:t> </a:t>
            </a:r>
            <a:r>
              <a:rPr lang="en-ID" sz="1600" dirty="0" err="1"/>
              <a:t>aktivasi</a:t>
            </a:r>
            <a:r>
              <a:rPr lang="en-ID" sz="1600" dirty="0"/>
              <a:t> </a:t>
            </a:r>
            <a:r>
              <a:rPr lang="en-ID" sz="1600" dirty="0" err="1"/>
              <a:t>bebas</a:t>
            </a:r>
            <a:endParaRPr lang="en-ID" dirty="0"/>
          </a:p>
          <a:p>
            <a:endParaRPr lang="en-ID" dirty="0"/>
          </a:p>
        </p:txBody>
      </p:sp>
      <p:sp>
        <p:nvSpPr>
          <p:cNvPr id="4" name="Footer Placeholder 3">
            <a:extLst>
              <a:ext uri="{FF2B5EF4-FFF2-40B4-BE49-F238E27FC236}">
                <a16:creationId xmlns:a16="http://schemas.microsoft.com/office/drawing/2014/main" id="{972B8500-C9EA-7C57-9E5E-C9323C0294F3}"/>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6DF9381E-8DB9-BA87-5630-FAFC08D9037F}"/>
              </a:ext>
            </a:extLst>
          </p:cNvPr>
          <p:cNvSpPr>
            <a:spLocks noGrp="1"/>
          </p:cNvSpPr>
          <p:nvPr>
            <p:ph type="sldNum" sz="quarter" idx="11"/>
          </p:nvPr>
        </p:nvSpPr>
        <p:spPr/>
        <p:txBody>
          <a:bodyPr/>
          <a:lstStyle/>
          <a:p>
            <a:fld id="{09A01C0A-2BB6-49E7-91A3-DCB9F9F59583}" type="slidenum">
              <a:rPr lang="en-US" smtClean="0"/>
              <a:pPr/>
              <a:t>32</a:t>
            </a:fld>
            <a:endParaRPr lang="en-US" dirty="0"/>
          </a:p>
        </p:txBody>
      </p:sp>
      <p:pic>
        <p:nvPicPr>
          <p:cNvPr id="12" name="Picture 11">
            <a:extLst>
              <a:ext uri="{FF2B5EF4-FFF2-40B4-BE49-F238E27FC236}">
                <a16:creationId xmlns:a16="http://schemas.microsoft.com/office/drawing/2014/main" id="{F5F09D04-EFBF-2CFA-B91E-973C444E04CE}"/>
              </a:ext>
            </a:extLst>
          </p:cNvPr>
          <p:cNvPicPr>
            <a:picLocks noChangeAspect="1"/>
          </p:cNvPicPr>
          <p:nvPr/>
        </p:nvPicPr>
        <p:blipFill>
          <a:blip r:embed="rId2"/>
          <a:stretch>
            <a:fillRect/>
          </a:stretch>
        </p:blipFill>
        <p:spPr>
          <a:xfrm>
            <a:off x="5035696" y="2590494"/>
            <a:ext cx="1467196" cy="521982"/>
          </a:xfrm>
          <a:prstGeom prst="rect">
            <a:avLst/>
          </a:prstGeom>
        </p:spPr>
      </p:pic>
      <p:pic>
        <p:nvPicPr>
          <p:cNvPr id="14" name="Picture 13">
            <a:extLst>
              <a:ext uri="{FF2B5EF4-FFF2-40B4-BE49-F238E27FC236}">
                <a16:creationId xmlns:a16="http://schemas.microsoft.com/office/drawing/2014/main" id="{9510366A-6E4D-F385-9B3C-0A46EFB15931}"/>
              </a:ext>
            </a:extLst>
          </p:cNvPr>
          <p:cNvPicPr>
            <a:picLocks noChangeAspect="1"/>
          </p:cNvPicPr>
          <p:nvPr/>
        </p:nvPicPr>
        <p:blipFill>
          <a:blip r:embed="rId3"/>
          <a:stretch>
            <a:fillRect/>
          </a:stretch>
        </p:blipFill>
        <p:spPr>
          <a:xfrm>
            <a:off x="4460921" y="3736635"/>
            <a:ext cx="3505291" cy="938918"/>
          </a:xfrm>
          <a:prstGeom prst="rect">
            <a:avLst/>
          </a:prstGeom>
        </p:spPr>
      </p:pic>
      <p:pic>
        <p:nvPicPr>
          <p:cNvPr id="18" name="Picture 17">
            <a:extLst>
              <a:ext uri="{FF2B5EF4-FFF2-40B4-BE49-F238E27FC236}">
                <a16:creationId xmlns:a16="http://schemas.microsoft.com/office/drawing/2014/main" id="{A991DFD6-11A2-5AAA-3A7D-5122E0E5B97B}"/>
              </a:ext>
            </a:extLst>
          </p:cNvPr>
          <p:cNvPicPr>
            <a:picLocks noChangeAspect="1"/>
          </p:cNvPicPr>
          <p:nvPr/>
        </p:nvPicPr>
        <p:blipFill>
          <a:blip r:embed="rId4"/>
          <a:stretch>
            <a:fillRect/>
          </a:stretch>
        </p:blipFill>
        <p:spPr>
          <a:xfrm>
            <a:off x="3725496" y="5267324"/>
            <a:ext cx="4371975" cy="1428750"/>
          </a:xfrm>
          <a:prstGeom prst="rect">
            <a:avLst/>
          </a:prstGeom>
        </p:spPr>
      </p:pic>
    </p:spTree>
    <p:extLst>
      <p:ext uri="{BB962C8B-B14F-4D97-AF65-F5344CB8AC3E}">
        <p14:creationId xmlns:p14="http://schemas.microsoft.com/office/powerpoint/2010/main" val="610288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7A7C-F4EC-5D95-9BAF-79EFE1F259A5}"/>
              </a:ext>
            </a:extLst>
          </p:cNvPr>
          <p:cNvSpPr>
            <a:spLocks noGrp="1"/>
          </p:cNvSpPr>
          <p:nvPr>
            <p:ph type="title"/>
          </p:nvPr>
        </p:nvSpPr>
        <p:spPr/>
        <p:txBody>
          <a:bodyPr/>
          <a:lstStyle/>
          <a:p>
            <a:r>
              <a:rPr lang="en-US" dirty="0" err="1"/>
              <a:t>Algoritma</a:t>
            </a:r>
            <a:r>
              <a:rPr lang="en-US" dirty="0"/>
              <a:t> Perceptron </a:t>
            </a:r>
            <a:endParaRPr lang="en-ID" dirty="0"/>
          </a:p>
        </p:txBody>
      </p:sp>
      <p:sp>
        <p:nvSpPr>
          <p:cNvPr id="3" name="Content Placeholder 2">
            <a:extLst>
              <a:ext uri="{FF2B5EF4-FFF2-40B4-BE49-F238E27FC236}">
                <a16:creationId xmlns:a16="http://schemas.microsoft.com/office/drawing/2014/main" id="{803EB06F-06B4-3293-28A0-93AC28067C10}"/>
              </a:ext>
            </a:extLst>
          </p:cNvPr>
          <p:cNvSpPr>
            <a:spLocks noGrp="1"/>
          </p:cNvSpPr>
          <p:nvPr>
            <p:ph sz="half" idx="2"/>
          </p:nvPr>
        </p:nvSpPr>
        <p:spPr/>
        <p:txBody>
          <a:bodyPr numCol="2"/>
          <a:lstStyle/>
          <a:p>
            <a:pPr>
              <a:lnSpc>
                <a:spcPct val="100000"/>
              </a:lnSpc>
            </a:pPr>
            <a:r>
              <a:rPr lang="en-US" sz="2000" dirty="0"/>
              <a:t>7. </a:t>
            </a:r>
            <a:r>
              <a:rPr lang="en-US" sz="2000" dirty="0" err="1"/>
              <a:t>Lakukan</a:t>
            </a:r>
            <a:r>
              <a:rPr lang="en-US" sz="2000" dirty="0"/>
              <a:t> </a:t>
            </a:r>
            <a:r>
              <a:rPr lang="en-US" sz="2000" dirty="0" err="1"/>
              <a:t>komparasi</a:t>
            </a:r>
            <a:endParaRPr lang="en-US" sz="2000" dirty="0"/>
          </a:p>
          <a:p>
            <a:pPr lvl="1">
              <a:lnSpc>
                <a:spcPct val="100000"/>
              </a:lnSpc>
              <a:spcAft>
                <a:spcPts val="800"/>
              </a:spcAft>
            </a:pPr>
            <a:r>
              <a:rPr lang="en-ID" sz="2000" kern="0" dirty="0">
                <a:effectLst/>
                <a:latin typeface="GillSans"/>
                <a:ea typeface="Times New Roman" panose="02020603050405020304" pitchFamily="18" charset="0"/>
                <a:cs typeface="Times New Roman" panose="02020603050405020304" pitchFamily="18" charset="0"/>
              </a:rPr>
              <a:t>Jika </a:t>
            </a:r>
            <a:r>
              <a:rPr lang="en-ID" sz="2000" kern="0" dirty="0">
                <a:effectLst/>
                <a:latin typeface="Cambria Math" panose="02040503050406030204" pitchFamily="18" charset="0"/>
                <a:ea typeface="Times New Roman" panose="02020603050405020304" pitchFamily="18" charset="0"/>
                <a:cs typeface="Cambria Math" panose="02040503050406030204" pitchFamily="18" charset="0"/>
              </a:rPr>
              <a:t>𝑦</a:t>
            </a:r>
            <a:r>
              <a:rPr lang="en-ID" sz="2000" kern="0" baseline="-25000" dirty="0">
                <a:effectLst/>
                <a:latin typeface="Cambria Math" panose="02040503050406030204" pitchFamily="18" charset="0"/>
                <a:ea typeface="Times New Roman" panose="02020603050405020304" pitchFamily="18" charset="0"/>
                <a:cs typeface="Cambria Math" panose="02040503050406030204" pitchFamily="18" charset="0"/>
              </a:rPr>
              <a:t>out</a:t>
            </a:r>
            <a:r>
              <a:rPr lang="en-ID" sz="2000" kern="0" dirty="0">
                <a:effectLst/>
                <a:latin typeface="Cambria Math" panose="02040503050406030204" pitchFamily="18" charset="0"/>
                <a:ea typeface="Times New Roman" panose="02020603050405020304" pitchFamily="18" charset="0"/>
                <a:cs typeface="Times New Roman" panose="02020603050405020304" pitchFamily="18" charset="0"/>
              </a:rPr>
              <a:t> = </a:t>
            </a:r>
            <a:r>
              <a:rPr lang="en-ID" sz="2000" kern="0" dirty="0">
                <a:effectLst/>
                <a:latin typeface="Cambria Math" panose="02040503050406030204" pitchFamily="18" charset="0"/>
                <a:ea typeface="Times New Roman" panose="02020603050405020304" pitchFamily="18" charset="0"/>
                <a:cs typeface="Cambria Math" panose="02040503050406030204" pitchFamily="18" charset="0"/>
              </a:rPr>
              <a:t>𝑡</a:t>
            </a:r>
            <a:r>
              <a:rPr lang="en-ID" sz="2000" kern="0" dirty="0" err="1">
                <a:effectLst/>
                <a:latin typeface="Cambria Math" panose="02040503050406030204" pitchFamily="18" charset="0"/>
                <a:ea typeface="Times New Roman" panose="02020603050405020304" pitchFamily="18" charset="0"/>
                <a:cs typeface="Cambria Math" panose="02040503050406030204" pitchFamily="18" charset="0"/>
              </a:rPr>
              <a:t>arget</a:t>
            </a:r>
            <a:r>
              <a:rPr lang="en-ID" sz="2000" kern="0" dirty="0">
                <a:effectLst/>
                <a:latin typeface="Cambria Math" panose="02040503050406030204" pitchFamily="18" charset="0"/>
                <a:ea typeface="Times New Roman" panose="02020603050405020304" pitchFamily="18" charset="0"/>
                <a:cs typeface="Cambria Math" panose="02040503050406030204" pitchFamily="18" charset="0"/>
              </a:rPr>
              <a:t> (t)</a:t>
            </a:r>
            <a:r>
              <a:rPr lang="en-ID" sz="2000" kern="0" dirty="0">
                <a:effectLst/>
                <a:latin typeface="GillSans"/>
                <a:ea typeface="Times New Roman" panose="02020603050405020304" pitchFamily="18" charset="0"/>
                <a:cs typeface="Times New Roman" panose="02020603050405020304" pitchFamily="18" charset="0"/>
              </a:rPr>
              <a:t>:</a:t>
            </a:r>
            <a:endParaRPr lang="en-ID"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gn="just">
              <a:lnSpc>
                <a:spcPct val="100000"/>
              </a:lnSpc>
              <a:spcAft>
                <a:spcPts val="800"/>
              </a:spcAft>
              <a:buFont typeface="Arial" panose="020B0604020202020204" pitchFamily="34" charset="0"/>
              <a:buChar char="•"/>
            </a:pPr>
            <a:r>
              <a:rPr lang="en-ID" kern="0" dirty="0">
                <a:latin typeface="Cambria Math" panose="02040503050406030204" pitchFamily="18" charset="0"/>
                <a:cs typeface="Times New Roman" panose="02020603050405020304" pitchFamily="18" charset="0"/>
              </a:rPr>
              <a:t>𝑤𝑖′ = 𝑤𝑖 </a:t>
            </a:r>
          </a:p>
          <a:p>
            <a:pPr marL="1257300" lvl="2" indent="-342900" algn="just">
              <a:lnSpc>
                <a:spcPct val="100000"/>
              </a:lnSpc>
              <a:spcAft>
                <a:spcPts val="800"/>
              </a:spcAft>
              <a:buFont typeface="Arial" panose="020B0604020202020204" pitchFamily="34" charset="0"/>
              <a:buChar char="•"/>
            </a:pPr>
            <a:r>
              <a:rPr lang="en-ID" kern="0" dirty="0">
                <a:latin typeface="Cambria Math" panose="02040503050406030204" pitchFamily="18" charset="0"/>
                <a:cs typeface="Times New Roman" panose="02020603050405020304" pitchFamily="18" charset="0"/>
              </a:rPr>
              <a:t>𝑏′ = 𝑏a</a:t>
            </a:r>
          </a:p>
          <a:p>
            <a:pPr lvl="1" algn="just">
              <a:lnSpc>
                <a:spcPct val="100000"/>
              </a:lnSpc>
              <a:spcAft>
                <a:spcPts val="800"/>
              </a:spcAft>
            </a:pPr>
            <a:r>
              <a:rPr lang="en-ID" sz="2000" kern="0" dirty="0">
                <a:effectLst/>
                <a:latin typeface="GillSans"/>
                <a:ea typeface="Times New Roman" panose="02020603050405020304" pitchFamily="18" charset="0"/>
                <a:cs typeface="Times New Roman" panose="02020603050405020304" pitchFamily="18" charset="0"/>
              </a:rPr>
              <a:t>Jika </a:t>
            </a:r>
            <a:r>
              <a:rPr lang="en-ID" sz="2000" kern="0" dirty="0" err="1">
                <a:effectLst/>
                <a:latin typeface="GillSans"/>
                <a:ea typeface="Times New Roman" panose="02020603050405020304" pitchFamily="18" charset="0"/>
                <a:cs typeface="Times New Roman" panose="02020603050405020304" pitchFamily="18" charset="0"/>
              </a:rPr>
              <a:t>tidak</a:t>
            </a:r>
            <a:r>
              <a:rPr lang="en-ID" sz="2000" kern="0" dirty="0">
                <a:effectLst/>
                <a:latin typeface="GillSans"/>
                <a:ea typeface="Times New Roman" panose="02020603050405020304" pitchFamily="18" charset="0"/>
                <a:cs typeface="Times New Roman" panose="02020603050405020304" pitchFamily="18" charset="0"/>
              </a:rPr>
              <a:t>, update </a:t>
            </a:r>
            <a:r>
              <a:rPr lang="en-ID" sz="2000" kern="0" dirty="0" err="1">
                <a:effectLst/>
                <a:latin typeface="GillSans"/>
                <a:ea typeface="Times New Roman" panose="02020603050405020304" pitchFamily="18" charset="0"/>
                <a:cs typeface="Times New Roman" panose="02020603050405020304" pitchFamily="18" charset="0"/>
              </a:rPr>
              <a:t>bobot</a:t>
            </a:r>
            <a:r>
              <a:rPr lang="en-ID" sz="2000" kern="0" dirty="0">
                <a:effectLst/>
                <a:latin typeface="GillSans"/>
                <a:ea typeface="Times New Roman" panose="02020603050405020304" pitchFamily="18" charset="0"/>
                <a:cs typeface="Times New Roman" panose="02020603050405020304" pitchFamily="18" charset="0"/>
              </a:rPr>
              <a:t>: </a:t>
            </a:r>
            <a:endParaRPr lang="en-ID"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1257300" lvl="1" indent="-342900">
              <a:lnSpc>
                <a:spcPct val="100000"/>
              </a:lnSpc>
              <a:spcAft>
                <a:spcPts val="800"/>
              </a:spcAft>
              <a:buFont typeface="Arial" panose="020B0604020202020204" pitchFamily="34" charset="0"/>
              <a:buChar char="•"/>
            </a:pPr>
            <a:r>
              <a:rPr lang="en-ID" dirty="0"/>
              <a:t>𝑤𝑖′ = 𝑤𝑖 + ∆𝑤</a:t>
            </a:r>
          </a:p>
          <a:p>
            <a:pPr marL="1257300" lvl="1" indent="-342900">
              <a:lnSpc>
                <a:spcPct val="100000"/>
              </a:lnSpc>
              <a:spcAft>
                <a:spcPts val="800"/>
              </a:spcAft>
              <a:buFont typeface="Arial" panose="020B0604020202020204" pitchFamily="34" charset="0"/>
              <a:buChar char="•"/>
            </a:pPr>
            <a:r>
              <a:rPr lang="en-ID" dirty="0"/>
              <a:t>𝑤𝑖′ = 𝑤𝑖 + 𝛼𝑡𝑥 </a:t>
            </a:r>
          </a:p>
          <a:p>
            <a:pPr marL="1257300" lvl="1" indent="-342900">
              <a:lnSpc>
                <a:spcPct val="100000"/>
              </a:lnSpc>
              <a:spcAft>
                <a:spcPts val="800"/>
              </a:spcAft>
              <a:buFont typeface="Arial" panose="020B0604020202020204" pitchFamily="34" charset="0"/>
              <a:buChar char="•"/>
            </a:pPr>
            <a:r>
              <a:rPr lang="en-ID" dirty="0"/>
              <a:t>𝑏′ = 𝑏 + ∆ 𝑏</a:t>
            </a:r>
          </a:p>
          <a:p>
            <a:pPr marL="1257300" lvl="1" indent="-342900">
              <a:lnSpc>
                <a:spcPct val="100000"/>
              </a:lnSpc>
              <a:spcAft>
                <a:spcPts val="800"/>
              </a:spcAft>
              <a:buFont typeface="Arial" panose="020B0604020202020204" pitchFamily="34" charset="0"/>
              <a:buChar char="•"/>
            </a:pPr>
            <a:r>
              <a:rPr lang="en-ID" dirty="0"/>
              <a:t>𝑏′ = 𝑏 + 𝛼𝑡</a:t>
            </a:r>
          </a:p>
          <a:p>
            <a:pPr>
              <a:lnSpc>
                <a:spcPct val="100000"/>
              </a:lnSpc>
            </a:pPr>
            <a:r>
              <a:rPr lang="en-US" sz="2000" dirty="0"/>
              <a:t>8. </a:t>
            </a:r>
            <a:r>
              <a:rPr lang="en-US" sz="2000" dirty="0" err="1"/>
              <a:t>Berhenti</a:t>
            </a:r>
            <a:r>
              <a:rPr lang="en-US" sz="2000" dirty="0"/>
              <a:t> </a:t>
            </a:r>
            <a:r>
              <a:rPr lang="en-US" sz="2000" dirty="0" err="1"/>
              <a:t>jika</a:t>
            </a:r>
            <a:r>
              <a:rPr lang="en-US" sz="2000" dirty="0"/>
              <a:t> </a:t>
            </a:r>
          </a:p>
          <a:p>
            <a:pPr marL="1200150" lvl="2" indent="-285750">
              <a:lnSpc>
                <a:spcPct val="100000"/>
              </a:lnSpc>
              <a:buFont typeface="Arial" panose="020B0604020202020204" pitchFamily="34" charset="0"/>
              <a:buChar char="•"/>
            </a:pPr>
            <a:r>
              <a:rPr lang="en-US" dirty="0"/>
              <a:t>Max epoch </a:t>
            </a:r>
            <a:r>
              <a:rPr lang="en-US" dirty="0" err="1"/>
              <a:t>terpenuhi</a:t>
            </a:r>
            <a:endParaRPr lang="en-US" dirty="0"/>
          </a:p>
          <a:p>
            <a:pPr marL="1200150" lvl="2" indent="-285750">
              <a:lnSpc>
                <a:spcPct val="100000"/>
              </a:lnSpc>
              <a:buFont typeface="Arial" panose="020B0604020202020204" pitchFamily="34" charset="0"/>
              <a:buChar char="•"/>
            </a:pPr>
            <a:r>
              <a:rPr lang="en-US" dirty="0" err="1"/>
              <a:t>Tidak</a:t>
            </a:r>
            <a:r>
              <a:rPr lang="en-US" dirty="0"/>
              <a:t> </a:t>
            </a:r>
            <a:r>
              <a:rPr lang="en-US" dirty="0" err="1"/>
              <a:t>ada</a:t>
            </a:r>
            <a:r>
              <a:rPr lang="en-US" dirty="0"/>
              <a:t> </a:t>
            </a:r>
            <a:r>
              <a:rPr lang="en-US" dirty="0" err="1"/>
              <a:t>perubahan</a:t>
            </a:r>
            <a:r>
              <a:rPr lang="en-US" dirty="0"/>
              <a:t> error</a:t>
            </a:r>
          </a:p>
          <a:p>
            <a:pPr marL="1200150" lvl="2" indent="-285750">
              <a:lnSpc>
                <a:spcPct val="100000"/>
              </a:lnSpc>
              <a:buFont typeface="Arial" panose="020B0604020202020204" pitchFamily="34" charset="0"/>
              <a:buChar char="•"/>
            </a:pPr>
            <a:r>
              <a:rPr lang="en-US" dirty="0" err="1"/>
              <a:t>Mencapai</a:t>
            </a:r>
            <a:r>
              <a:rPr lang="en-US" dirty="0"/>
              <a:t> batas threshold error / </a:t>
            </a:r>
            <a:r>
              <a:rPr lang="en-US" dirty="0" err="1"/>
              <a:t>konvergen</a:t>
            </a:r>
            <a:endParaRPr lang="en-ID" dirty="0"/>
          </a:p>
        </p:txBody>
      </p:sp>
      <p:sp>
        <p:nvSpPr>
          <p:cNvPr id="4" name="Footer Placeholder 3">
            <a:extLst>
              <a:ext uri="{FF2B5EF4-FFF2-40B4-BE49-F238E27FC236}">
                <a16:creationId xmlns:a16="http://schemas.microsoft.com/office/drawing/2014/main" id="{E1095DFB-83DE-91A5-413A-73CC2E5D06A7}"/>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64C65AB1-DD77-C088-B735-550315D0F4B3}"/>
              </a:ext>
            </a:extLst>
          </p:cNvPr>
          <p:cNvSpPr>
            <a:spLocks noGrp="1"/>
          </p:cNvSpPr>
          <p:nvPr>
            <p:ph type="sldNum" sz="quarter" idx="11"/>
          </p:nvPr>
        </p:nvSpPr>
        <p:spPr/>
        <p:txBody>
          <a:bodyPr/>
          <a:lstStyle/>
          <a:p>
            <a:fld id="{09A01C0A-2BB6-49E7-91A3-DCB9F9F59583}" type="slidenum">
              <a:rPr lang="en-US" smtClean="0"/>
              <a:pPr/>
              <a:t>33</a:t>
            </a:fld>
            <a:endParaRPr lang="en-US" dirty="0"/>
          </a:p>
        </p:txBody>
      </p:sp>
    </p:spTree>
    <p:extLst>
      <p:ext uri="{BB962C8B-B14F-4D97-AF65-F5344CB8AC3E}">
        <p14:creationId xmlns:p14="http://schemas.microsoft.com/office/powerpoint/2010/main" val="903479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D7A7C-F4EC-5D95-9BAF-79EFE1F259A5}"/>
              </a:ext>
            </a:extLst>
          </p:cNvPr>
          <p:cNvSpPr>
            <a:spLocks noGrp="1"/>
          </p:cNvSpPr>
          <p:nvPr>
            <p:ph type="title"/>
          </p:nvPr>
        </p:nvSpPr>
        <p:spPr/>
        <p:txBody>
          <a:bodyPr/>
          <a:lstStyle/>
          <a:p>
            <a:r>
              <a:rPr lang="en-US" dirty="0" err="1"/>
              <a:t>Contoh</a:t>
            </a:r>
            <a:r>
              <a:rPr lang="en-US" dirty="0"/>
              <a:t> perceptron : AND</a:t>
            </a:r>
            <a:endParaRPr lang="en-ID" dirty="0"/>
          </a:p>
        </p:txBody>
      </p:sp>
      <p:sp>
        <p:nvSpPr>
          <p:cNvPr id="3" name="Content Placeholder 2">
            <a:extLst>
              <a:ext uri="{FF2B5EF4-FFF2-40B4-BE49-F238E27FC236}">
                <a16:creationId xmlns:a16="http://schemas.microsoft.com/office/drawing/2014/main" id="{803EB06F-06B4-3293-28A0-93AC28067C10}"/>
              </a:ext>
            </a:extLst>
          </p:cNvPr>
          <p:cNvSpPr>
            <a:spLocks noGrp="1"/>
          </p:cNvSpPr>
          <p:nvPr>
            <p:ph sz="half" idx="2"/>
          </p:nvPr>
        </p:nvSpPr>
        <p:spPr/>
        <p:txBody>
          <a:bodyPr numCol="2"/>
          <a:lstStyle/>
          <a:p>
            <a:pPr>
              <a:lnSpc>
                <a:spcPct val="100000"/>
              </a:lnSpc>
            </a:pPr>
            <a:r>
              <a:rPr lang="en-US" sz="2000" b="1" dirty="0"/>
              <a:t>AND FUNCTION</a:t>
            </a:r>
            <a:endParaRPr lang="en-ID" b="1" dirty="0"/>
          </a:p>
        </p:txBody>
      </p:sp>
      <p:sp>
        <p:nvSpPr>
          <p:cNvPr id="4" name="Footer Placeholder 3">
            <a:extLst>
              <a:ext uri="{FF2B5EF4-FFF2-40B4-BE49-F238E27FC236}">
                <a16:creationId xmlns:a16="http://schemas.microsoft.com/office/drawing/2014/main" id="{E1095DFB-83DE-91A5-413A-73CC2E5D06A7}"/>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64C65AB1-DD77-C088-B735-550315D0F4B3}"/>
              </a:ext>
            </a:extLst>
          </p:cNvPr>
          <p:cNvSpPr>
            <a:spLocks noGrp="1"/>
          </p:cNvSpPr>
          <p:nvPr>
            <p:ph type="sldNum" sz="quarter" idx="11"/>
          </p:nvPr>
        </p:nvSpPr>
        <p:spPr/>
        <p:txBody>
          <a:bodyPr/>
          <a:lstStyle/>
          <a:p>
            <a:fld id="{09A01C0A-2BB6-49E7-91A3-DCB9F9F59583}" type="slidenum">
              <a:rPr lang="en-US" smtClean="0"/>
              <a:pPr/>
              <a:t>34</a:t>
            </a:fld>
            <a:endParaRPr lang="en-US" dirty="0"/>
          </a:p>
        </p:txBody>
      </p:sp>
      <p:pic>
        <p:nvPicPr>
          <p:cNvPr id="8" name="Picture 7">
            <a:extLst>
              <a:ext uri="{FF2B5EF4-FFF2-40B4-BE49-F238E27FC236}">
                <a16:creationId xmlns:a16="http://schemas.microsoft.com/office/drawing/2014/main" id="{8012A27F-EF78-1178-66D1-70AF67C83E14}"/>
              </a:ext>
            </a:extLst>
          </p:cNvPr>
          <p:cNvPicPr>
            <a:picLocks noChangeAspect="1"/>
          </p:cNvPicPr>
          <p:nvPr/>
        </p:nvPicPr>
        <p:blipFill rotWithShape="1">
          <a:blip r:embed="rId3"/>
          <a:srcRect b="56991"/>
          <a:stretch/>
        </p:blipFill>
        <p:spPr>
          <a:xfrm>
            <a:off x="6550255" y="1948543"/>
            <a:ext cx="3742660" cy="1911339"/>
          </a:xfrm>
          <a:prstGeom prst="rect">
            <a:avLst/>
          </a:prstGeom>
        </p:spPr>
      </p:pic>
      <p:pic>
        <p:nvPicPr>
          <p:cNvPr id="9" name="Picture 8">
            <a:extLst>
              <a:ext uri="{FF2B5EF4-FFF2-40B4-BE49-F238E27FC236}">
                <a16:creationId xmlns:a16="http://schemas.microsoft.com/office/drawing/2014/main" id="{1B4542F7-BD1E-D2B2-855C-1560A6E6FC66}"/>
              </a:ext>
            </a:extLst>
          </p:cNvPr>
          <p:cNvPicPr>
            <a:picLocks noChangeAspect="1"/>
          </p:cNvPicPr>
          <p:nvPr/>
        </p:nvPicPr>
        <p:blipFill rotWithShape="1">
          <a:blip r:embed="rId3"/>
          <a:srcRect t="49907"/>
          <a:stretch/>
        </p:blipFill>
        <p:spPr>
          <a:xfrm>
            <a:off x="7230140" y="4432930"/>
            <a:ext cx="3742660" cy="2226179"/>
          </a:xfrm>
          <a:prstGeom prst="rect">
            <a:avLst/>
          </a:prstGeom>
        </p:spPr>
      </p:pic>
      <p:pic>
        <p:nvPicPr>
          <p:cNvPr id="11" name="Picture 10">
            <a:extLst>
              <a:ext uri="{FF2B5EF4-FFF2-40B4-BE49-F238E27FC236}">
                <a16:creationId xmlns:a16="http://schemas.microsoft.com/office/drawing/2014/main" id="{53D1D020-CAE8-D7EF-9907-BDEEF3138E7B}"/>
              </a:ext>
            </a:extLst>
          </p:cNvPr>
          <p:cNvPicPr>
            <a:picLocks noChangeAspect="1"/>
          </p:cNvPicPr>
          <p:nvPr/>
        </p:nvPicPr>
        <p:blipFill>
          <a:blip r:embed="rId4"/>
          <a:stretch>
            <a:fillRect/>
          </a:stretch>
        </p:blipFill>
        <p:spPr>
          <a:xfrm>
            <a:off x="594100" y="2224088"/>
            <a:ext cx="6381750" cy="3019425"/>
          </a:xfrm>
          <a:prstGeom prst="rect">
            <a:avLst/>
          </a:prstGeom>
        </p:spPr>
      </p:pic>
      <p:pic>
        <p:nvPicPr>
          <p:cNvPr id="13" name="Picture 12">
            <a:extLst>
              <a:ext uri="{FF2B5EF4-FFF2-40B4-BE49-F238E27FC236}">
                <a16:creationId xmlns:a16="http://schemas.microsoft.com/office/drawing/2014/main" id="{5A5FB93E-2F42-F89C-5498-4DF0D4859380}"/>
              </a:ext>
            </a:extLst>
          </p:cNvPr>
          <p:cNvPicPr>
            <a:picLocks noChangeAspect="1"/>
          </p:cNvPicPr>
          <p:nvPr/>
        </p:nvPicPr>
        <p:blipFill>
          <a:blip r:embed="rId5"/>
          <a:stretch>
            <a:fillRect/>
          </a:stretch>
        </p:blipFill>
        <p:spPr>
          <a:xfrm>
            <a:off x="594100" y="5376590"/>
            <a:ext cx="6231243" cy="1188790"/>
          </a:xfrm>
          <a:prstGeom prst="rect">
            <a:avLst/>
          </a:prstGeom>
        </p:spPr>
      </p:pic>
    </p:spTree>
    <p:extLst>
      <p:ext uri="{BB962C8B-B14F-4D97-AF65-F5344CB8AC3E}">
        <p14:creationId xmlns:p14="http://schemas.microsoft.com/office/powerpoint/2010/main" val="2373874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FC36-5B45-6987-B38E-D3A024DE97A2}"/>
              </a:ext>
            </a:extLst>
          </p:cNvPr>
          <p:cNvSpPr>
            <a:spLocks noGrp="1"/>
          </p:cNvSpPr>
          <p:nvPr>
            <p:ph type="title"/>
          </p:nvPr>
        </p:nvSpPr>
        <p:spPr/>
        <p:txBody>
          <a:bodyPr/>
          <a:lstStyle/>
          <a:p>
            <a:r>
              <a:rPr lang="en-US" dirty="0" err="1"/>
              <a:t>Contoh</a:t>
            </a:r>
            <a:r>
              <a:rPr lang="en-US" dirty="0"/>
              <a:t> Perceptron : AND </a:t>
            </a:r>
            <a:endParaRPr lang="en-ID" dirty="0"/>
          </a:p>
        </p:txBody>
      </p:sp>
      <p:pic>
        <p:nvPicPr>
          <p:cNvPr id="7" name="Content Placeholder 6">
            <a:extLst>
              <a:ext uri="{FF2B5EF4-FFF2-40B4-BE49-F238E27FC236}">
                <a16:creationId xmlns:a16="http://schemas.microsoft.com/office/drawing/2014/main" id="{ADAF2460-2722-F559-1910-0E2E2CF45B86}"/>
              </a:ext>
            </a:extLst>
          </p:cNvPr>
          <p:cNvPicPr>
            <a:picLocks noGrp="1" noChangeAspect="1"/>
          </p:cNvPicPr>
          <p:nvPr>
            <p:ph sz="half" idx="2"/>
          </p:nvPr>
        </p:nvPicPr>
        <p:blipFill>
          <a:blip r:embed="rId2"/>
          <a:stretch>
            <a:fillRect/>
          </a:stretch>
        </p:blipFill>
        <p:spPr>
          <a:xfrm>
            <a:off x="807551" y="3697836"/>
            <a:ext cx="10536238" cy="2593233"/>
          </a:xfrm>
        </p:spPr>
      </p:pic>
      <p:sp>
        <p:nvSpPr>
          <p:cNvPr id="4" name="Footer Placeholder 3">
            <a:extLst>
              <a:ext uri="{FF2B5EF4-FFF2-40B4-BE49-F238E27FC236}">
                <a16:creationId xmlns:a16="http://schemas.microsoft.com/office/drawing/2014/main" id="{972B8500-C9EA-7C57-9E5E-C9323C0294F3}"/>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6DF9381E-8DB9-BA87-5630-FAFC08D9037F}"/>
              </a:ext>
            </a:extLst>
          </p:cNvPr>
          <p:cNvSpPr>
            <a:spLocks noGrp="1"/>
          </p:cNvSpPr>
          <p:nvPr>
            <p:ph type="sldNum" sz="quarter" idx="11"/>
          </p:nvPr>
        </p:nvSpPr>
        <p:spPr/>
        <p:txBody>
          <a:bodyPr/>
          <a:lstStyle/>
          <a:p>
            <a:fld id="{09A01C0A-2BB6-49E7-91A3-DCB9F9F59583}" type="slidenum">
              <a:rPr lang="en-US" smtClean="0"/>
              <a:pPr/>
              <a:t>35</a:t>
            </a:fld>
            <a:endParaRPr lang="en-US" dirty="0"/>
          </a:p>
        </p:txBody>
      </p:sp>
      <p:pic>
        <p:nvPicPr>
          <p:cNvPr id="9" name="Picture 8">
            <a:extLst>
              <a:ext uri="{FF2B5EF4-FFF2-40B4-BE49-F238E27FC236}">
                <a16:creationId xmlns:a16="http://schemas.microsoft.com/office/drawing/2014/main" id="{45400BF3-C948-95EE-3BCA-43CEC5524E08}"/>
              </a:ext>
            </a:extLst>
          </p:cNvPr>
          <p:cNvPicPr>
            <a:picLocks noChangeAspect="1"/>
          </p:cNvPicPr>
          <p:nvPr/>
        </p:nvPicPr>
        <p:blipFill>
          <a:blip r:embed="rId3"/>
          <a:stretch>
            <a:fillRect/>
          </a:stretch>
        </p:blipFill>
        <p:spPr>
          <a:xfrm>
            <a:off x="1569009" y="2390729"/>
            <a:ext cx="2041415" cy="966986"/>
          </a:xfrm>
          <a:prstGeom prst="rect">
            <a:avLst/>
          </a:prstGeom>
        </p:spPr>
      </p:pic>
      <p:sp>
        <p:nvSpPr>
          <p:cNvPr id="10" name="TextBox 9">
            <a:extLst>
              <a:ext uri="{FF2B5EF4-FFF2-40B4-BE49-F238E27FC236}">
                <a16:creationId xmlns:a16="http://schemas.microsoft.com/office/drawing/2014/main" id="{578EF8B3-3D8E-9578-1071-7CDFDE25578D}"/>
              </a:ext>
            </a:extLst>
          </p:cNvPr>
          <p:cNvSpPr txBox="1"/>
          <p:nvPr/>
        </p:nvSpPr>
        <p:spPr>
          <a:xfrm>
            <a:off x="1121228" y="1774876"/>
            <a:ext cx="3842657" cy="369332"/>
          </a:xfrm>
          <a:prstGeom prst="rect">
            <a:avLst/>
          </a:prstGeom>
          <a:noFill/>
        </p:spPr>
        <p:txBody>
          <a:bodyPr wrap="square" rtlCol="0">
            <a:spAutoFit/>
          </a:bodyPr>
          <a:lstStyle/>
          <a:p>
            <a:r>
              <a:rPr lang="en-US" dirty="0" err="1"/>
              <a:t>Fungsi</a:t>
            </a:r>
            <a:r>
              <a:rPr lang="en-US" dirty="0"/>
              <a:t> </a:t>
            </a:r>
            <a:r>
              <a:rPr lang="en-US" dirty="0" err="1"/>
              <a:t>aktivasi</a:t>
            </a:r>
            <a:r>
              <a:rPr lang="en-US" dirty="0"/>
              <a:t> bipolar (</a:t>
            </a:r>
            <a:r>
              <a:rPr lang="en-US" dirty="0" err="1"/>
              <a:t>hardlims</a:t>
            </a:r>
            <a:r>
              <a:rPr lang="en-US" dirty="0"/>
              <a:t>) </a:t>
            </a:r>
            <a:endParaRPr lang="en-ID" dirty="0"/>
          </a:p>
        </p:txBody>
      </p:sp>
      <p:pic>
        <p:nvPicPr>
          <p:cNvPr id="12" name="Picture 11">
            <a:extLst>
              <a:ext uri="{FF2B5EF4-FFF2-40B4-BE49-F238E27FC236}">
                <a16:creationId xmlns:a16="http://schemas.microsoft.com/office/drawing/2014/main" id="{223FBFC1-6C36-B8F5-E6C9-42EF9BEE22E0}"/>
              </a:ext>
            </a:extLst>
          </p:cNvPr>
          <p:cNvPicPr>
            <a:picLocks noChangeAspect="1"/>
          </p:cNvPicPr>
          <p:nvPr/>
        </p:nvPicPr>
        <p:blipFill>
          <a:blip r:embed="rId4"/>
          <a:stretch>
            <a:fillRect/>
          </a:stretch>
        </p:blipFill>
        <p:spPr>
          <a:xfrm>
            <a:off x="6205436" y="2284961"/>
            <a:ext cx="1206848" cy="1072754"/>
          </a:xfrm>
          <a:prstGeom prst="rect">
            <a:avLst/>
          </a:prstGeom>
        </p:spPr>
      </p:pic>
      <p:sp>
        <p:nvSpPr>
          <p:cNvPr id="13" name="TextBox 12">
            <a:extLst>
              <a:ext uri="{FF2B5EF4-FFF2-40B4-BE49-F238E27FC236}">
                <a16:creationId xmlns:a16="http://schemas.microsoft.com/office/drawing/2014/main" id="{A7C2C3FC-ACA3-CFAF-6C95-B6F1BD178D1D}"/>
              </a:ext>
            </a:extLst>
          </p:cNvPr>
          <p:cNvSpPr txBox="1"/>
          <p:nvPr/>
        </p:nvSpPr>
        <p:spPr>
          <a:xfrm>
            <a:off x="6205436" y="1805808"/>
            <a:ext cx="3092468" cy="369332"/>
          </a:xfrm>
          <a:prstGeom prst="rect">
            <a:avLst/>
          </a:prstGeom>
          <a:noFill/>
        </p:spPr>
        <p:txBody>
          <a:bodyPr wrap="square" rtlCol="0">
            <a:spAutoFit/>
          </a:bodyPr>
          <a:lstStyle/>
          <a:p>
            <a:r>
              <a:rPr lang="en-US" dirty="0"/>
              <a:t>Delta </a:t>
            </a:r>
            <a:r>
              <a:rPr lang="en-US" dirty="0" err="1"/>
              <a:t>bobot</a:t>
            </a:r>
            <a:endParaRPr lang="en-ID" dirty="0"/>
          </a:p>
        </p:txBody>
      </p:sp>
    </p:spTree>
    <p:extLst>
      <p:ext uri="{BB962C8B-B14F-4D97-AF65-F5344CB8AC3E}">
        <p14:creationId xmlns:p14="http://schemas.microsoft.com/office/powerpoint/2010/main" val="2540009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FC36-5B45-6987-B38E-D3A024DE97A2}"/>
              </a:ext>
            </a:extLst>
          </p:cNvPr>
          <p:cNvSpPr>
            <a:spLocks noGrp="1"/>
          </p:cNvSpPr>
          <p:nvPr>
            <p:ph type="title"/>
          </p:nvPr>
        </p:nvSpPr>
        <p:spPr/>
        <p:txBody>
          <a:bodyPr/>
          <a:lstStyle/>
          <a:p>
            <a:r>
              <a:rPr lang="en-US" dirty="0" err="1"/>
              <a:t>Contoh</a:t>
            </a:r>
            <a:r>
              <a:rPr lang="en-US" dirty="0"/>
              <a:t> Perceptron : AND </a:t>
            </a:r>
            <a:endParaRPr lang="en-ID" dirty="0"/>
          </a:p>
        </p:txBody>
      </p:sp>
      <p:pic>
        <p:nvPicPr>
          <p:cNvPr id="7" name="Content Placeholder 6">
            <a:extLst>
              <a:ext uri="{FF2B5EF4-FFF2-40B4-BE49-F238E27FC236}">
                <a16:creationId xmlns:a16="http://schemas.microsoft.com/office/drawing/2014/main" id="{ADAF2460-2722-F559-1910-0E2E2CF45B86}"/>
              </a:ext>
            </a:extLst>
          </p:cNvPr>
          <p:cNvPicPr>
            <a:picLocks noGrp="1" noChangeAspect="1"/>
          </p:cNvPicPr>
          <p:nvPr>
            <p:ph sz="half" idx="2"/>
          </p:nvPr>
        </p:nvPicPr>
        <p:blipFill>
          <a:blip r:embed="rId2"/>
          <a:stretch>
            <a:fillRect/>
          </a:stretch>
        </p:blipFill>
        <p:spPr>
          <a:xfrm>
            <a:off x="807551" y="3697836"/>
            <a:ext cx="10536238" cy="2593233"/>
          </a:xfrm>
        </p:spPr>
      </p:pic>
      <p:sp>
        <p:nvSpPr>
          <p:cNvPr id="4" name="Footer Placeholder 3">
            <a:extLst>
              <a:ext uri="{FF2B5EF4-FFF2-40B4-BE49-F238E27FC236}">
                <a16:creationId xmlns:a16="http://schemas.microsoft.com/office/drawing/2014/main" id="{972B8500-C9EA-7C57-9E5E-C9323C0294F3}"/>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6DF9381E-8DB9-BA87-5630-FAFC08D9037F}"/>
              </a:ext>
            </a:extLst>
          </p:cNvPr>
          <p:cNvSpPr>
            <a:spLocks noGrp="1"/>
          </p:cNvSpPr>
          <p:nvPr>
            <p:ph type="sldNum" sz="quarter" idx="11"/>
          </p:nvPr>
        </p:nvSpPr>
        <p:spPr/>
        <p:txBody>
          <a:bodyPr/>
          <a:lstStyle/>
          <a:p>
            <a:fld id="{09A01C0A-2BB6-49E7-91A3-DCB9F9F59583}" type="slidenum">
              <a:rPr lang="en-US" smtClean="0"/>
              <a:pPr/>
              <a:t>36</a:t>
            </a:fld>
            <a:endParaRPr lang="en-US" dirty="0"/>
          </a:p>
        </p:txBody>
      </p:sp>
      <p:pic>
        <p:nvPicPr>
          <p:cNvPr id="9" name="Picture 8">
            <a:extLst>
              <a:ext uri="{FF2B5EF4-FFF2-40B4-BE49-F238E27FC236}">
                <a16:creationId xmlns:a16="http://schemas.microsoft.com/office/drawing/2014/main" id="{45400BF3-C948-95EE-3BCA-43CEC5524E08}"/>
              </a:ext>
            </a:extLst>
          </p:cNvPr>
          <p:cNvPicPr>
            <a:picLocks noChangeAspect="1"/>
          </p:cNvPicPr>
          <p:nvPr/>
        </p:nvPicPr>
        <p:blipFill>
          <a:blip r:embed="rId3"/>
          <a:stretch>
            <a:fillRect/>
          </a:stretch>
        </p:blipFill>
        <p:spPr>
          <a:xfrm>
            <a:off x="1569009" y="2390729"/>
            <a:ext cx="2041415" cy="966986"/>
          </a:xfrm>
          <a:prstGeom prst="rect">
            <a:avLst/>
          </a:prstGeom>
        </p:spPr>
      </p:pic>
      <p:sp>
        <p:nvSpPr>
          <p:cNvPr id="10" name="TextBox 9">
            <a:extLst>
              <a:ext uri="{FF2B5EF4-FFF2-40B4-BE49-F238E27FC236}">
                <a16:creationId xmlns:a16="http://schemas.microsoft.com/office/drawing/2014/main" id="{578EF8B3-3D8E-9578-1071-7CDFDE25578D}"/>
              </a:ext>
            </a:extLst>
          </p:cNvPr>
          <p:cNvSpPr txBox="1"/>
          <p:nvPr/>
        </p:nvSpPr>
        <p:spPr>
          <a:xfrm>
            <a:off x="1121228" y="1774876"/>
            <a:ext cx="4299857" cy="369332"/>
          </a:xfrm>
          <a:prstGeom prst="rect">
            <a:avLst/>
          </a:prstGeom>
          <a:noFill/>
        </p:spPr>
        <p:txBody>
          <a:bodyPr wrap="square" rtlCol="0">
            <a:spAutoFit/>
          </a:bodyPr>
          <a:lstStyle/>
          <a:p>
            <a:r>
              <a:rPr lang="en-US" dirty="0" err="1"/>
              <a:t>Fungsi</a:t>
            </a:r>
            <a:r>
              <a:rPr lang="en-US" dirty="0"/>
              <a:t> </a:t>
            </a:r>
            <a:r>
              <a:rPr lang="en-US" dirty="0" err="1"/>
              <a:t>aktivasi</a:t>
            </a:r>
            <a:r>
              <a:rPr lang="en-US" dirty="0"/>
              <a:t> bipolar (</a:t>
            </a:r>
            <a:r>
              <a:rPr lang="en-US" dirty="0" err="1"/>
              <a:t>hardlims</a:t>
            </a:r>
            <a:r>
              <a:rPr lang="en-US" dirty="0"/>
              <a:t>) </a:t>
            </a:r>
            <a:endParaRPr lang="en-ID" dirty="0"/>
          </a:p>
        </p:txBody>
      </p:sp>
      <p:pic>
        <p:nvPicPr>
          <p:cNvPr id="12" name="Picture 11">
            <a:extLst>
              <a:ext uri="{FF2B5EF4-FFF2-40B4-BE49-F238E27FC236}">
                <a16:creationId xmlns:a16="http://schemas.microsoft.com/office/drawing/2014/main" id="{223FBFC1-6C36-B8F5-E6C9-42EF9BEE22E0}"/>
              </a:ext>
            </a:extLst>
          </p:cNvPr>
          <p:cNvPicPr>
            <a:picLocks noChangeAspect="1"/>
          </p:cNvPicPr>
          <p:nvPr/>
        </p:nvPicPr>
        <p:blipFill>
          <a:blip r:embed="rId4"/>
          <a:stretch>
            <a:fillRect/>
          </a:stretch>
        </p:blipFill>
        <p:spPr>
          <a:xfrm>
            <a:off x="6205436" y="2284961"/>
            <a:ext cx="1206848" cy="1072754"/>
          </a:xfrm>
          <a:prstGeom prst="rect">
            <a:avLst/>
          </a:prstGeom>
        </p:spPr>
      </p:pic>
      <p:sp>
        <p:nvSpPr>
          <p:cNvPr id="13" name="TextBox 12">
            <a:extLst>
              <a:ext uri="{FF2B5EF4-FFF2-40B4-BE49-F238E27FC236}">
                <a16:creationId xmlns:a16="http://schemas.microsoft.com/office/drawing/2014/main" id="{A7C2C3FC-ACA3-CFAF-6C95-B6F1BD178D1D}"/>
              </a:ext>
            </a:extLst>
          </p:cNvPr>
          <p:cNvSpPr txBox="1"/>
          <p:nvPr/>
        </p:nvSpPr>
        <p:spPr>
          <a:xfrm>
            <a:off x="6205436" y="1805808"/>
            <a:ext cx="3092468" cy="369332"/>
          </a:xfrm>
          <a:prstGeom prst="rect">
            <a:avLst/>
          </a:prstGeom>
          <a:noFill/>
        </p:spPr>
        <p:txBody>
          <a:bodyPr wrap="square" rtlCol="0">
            <a:spAutoFit/>
          </a:bodyPr>
          <a:lstStyle/>
          <a:p>
            <a:r>
              <a:rPr lang="en-US" dirty="0"/>
              <a:t>Delta </a:t>
            </a:r>
            <a:r>
              <a:rPr lang="en-US" dirty="0" err="1"/>
              <a:t>bobot</a:t>
            </a:r>
            <a:endParaRPr lang="en-ID" dirty="0"/>
          </a:p>
        </p:txBody>
      </p:sp>
      <p:pic>
        <p:nvPicPr>
          <p:cNvPr id="6" name="Picture 5">
            <a:extLst>
              <a:ext uri="{FF2B5EF4-FFF2-40B4-BE49-F238E27FC236}">
                <a16:creationId xmlns:a16="http://schemas.microsoft.com/office/drawing/2014/main" id="{D348E23E-4592-5AA9-9450-CD81DFF4967E}"/>
              </a:ext>
            </a:extLst>
          </p:cNvPr>
          <p:cNvPicPr>
            <a:picLocks noChangeAspect="1"/>
          </p:cNvPicPr>
          <p:nvPr/>
        </p:nvPicPr>
        <p:blipFill>
          <a:blip r:embed="rId5"/>
          <a:stretch>
            <a:fillRect/>
          </a:stretch>
        </p:blipFill>
        <p:spPr>
          <a:xfrm>
            <a:off x="837325" y="4624985"/>
            <a:ext cx="10394904" cy="1655198"/>
          </a:xfrm>
          <a:prstGeom prst="rect">
            <a:avLst/>
          </a:prstGeom>
        </p:spPr>
      </p:pic>
    </p:spTree>
    <p:extLst>
      <p:ext uri="{BB962C8B-B14F-4D97-AF65-F5344CB8AC3E}">
        <p14:creationId xmlns:p14="http://schemas.microsoft.com/office/powerpoint/2010/main" val="2782984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FC36-5B45-6987-B38E-D3A024DE97A2}"/>
              </a:ext>
            </a:extLst>
          </p:cNvPr>
          <p:cNvSpPr>
            <a:spLocks noGrp="1"/>
          </p:cNvSpPr>
          <p:nvPr>
            <p:ph type="title"/>
          </p:nvPr>
        </p:nvSpPr>
        <p:spPr/>
        <p:txBody>
          <a:bodyPr/>
          <a:lstStyle/>
          <a:p>
            <a:r>
              <a:rPr lang="en-US" dirty="0" err="1"/>
              <a:t>Contoh</a:t>
            </a:r>
            <a:r>
              <a:rPr lang="en-US" dirty="0"/>
              <a:t> Perceptron : AND </a:t>
            </a:r>
            <a:endParaRPr lang="en-ID" dirty="0"/>
          </a:p>
        </p:txBody>
      </p:sp>
      <p:sp>
        <p:nvSpPr>
          <p:cNvPr id="4" name="Footer Placeholder 3">
            <a:extLst>
              <a:ext uri="{FF2B5EF4-FFF2-40B4-BE49-F238E27FC236}">
                <a16:creationId xmlns:a16="http://schemas.microsoft.com/office/drawing/2014/main" id="{972B8500-C9EA-7C57-9E5E-C9323C0294F3}"/>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6DF9381E-8DB9-BA87-5630-FAFC08D9037F}"/>
              </a:ext>
            </a:extLst>
          </p:cNvPr>
          <p:cNvSpPr>
            <a:spLocks noGrp="1"/>
          </p:cNvSpPr>
          <p:nvPr>
            <p:ph type="sldNum" sz="quarter" idx="11"/>
          </p:nvPr>
        </p:nvSpPr>
        <p:spPr/>
        <p:txBody>
          <a:bodyPr/>
          <a:lstStyle/>
          <a:p>
            <a:fld id="{09A01C0A-2BB6-49E7-91A3-DCB9F9F59583}" type="slidenum">
              <a:rPr lang="en-US" smtClean="0"/>
              <a:pPr/>
              <a:t>37</a:t>
            </a:fld>
            <a:endParaRPr lang="en-US" dirty="0"/>
          </a:p>
        </p:txBody>
      </p:sp>
      <p:pic>
        <p:nvPicPr>
          <p:cNvPr id="14" name="Picture 13">
            <a:extLst>
              <a:ext uri="{FF2B5EF4-FFF2-40B4-BE49-F238E27FC236}">
                <a16:creationId xmlns:a16="http://schemas.microsoft.com/office/drawing/2014/main" id="{F05ACDE4-4195-E1D3-EDC7-DEFE12D52D07}"/>
              </a:ext>
            </a:extLst>
          </p:cNvPr>
          <p:cNvPicPr>
            <a:picLocks noChangeAspect="1"/>
          </p:cNvPicPr>
          <p:nvPr/>
        </p:nvPicPr>
        <p:blipFill>
          <a:blip r:embed="rId2"/>
          <a:stretch>
            <a:fillRect/>
          </a:stretch>
        </p:blipFill>
        <p:spPr>
          <a:xfrm>
            <a:off x="3920301" y="1954401"/>
            <a:ext cx="6432013" cy="4359351"/>
          </a:xfrm>
          <a:prstGeom prst="rect">
            <a:avLst/>
          </a:prstGeom>
        </p:spPr>
      </p:pic>
      <p:pic>
        <p:nvPicPr>
          <p:cNvPr id="16" name="Picture 15">
            <a:extLst>
              <a:ext uri="{FF2B5EF4-FFF2-40B4-BE49-F238E27FC236}">
                <a16:creationId xmlns:a16="http://schemas.microsoft.com/office/drawing/2014/main" id="{715ED7A0-716B-0943-6CDC-B76BB86CAA8C}"/>
              </a:ext>
            </a:extLst>
          </p:cNvPr>
          <p:cNvPicPr>
            <a:picLocks noChangeAspect="1"/>
          </p:cNvPicPr>
          <p:nvPr/>
        </p:nvPicPr>
        <p:blipFill>
          <a:blip r:embed="rId3"/>
          <a:stretch>
            <a:fillRect/>
          </a:stretch>
        </p:blipFill>
        <p:spPr>
          <a:xfrm>
            <a:off x="850168" y="3029979"/>
            <a:ext cx="2327135" cy="1803277"/>
          </a:xfrm>
          <a:prstGeom prst="rect">
            <a:avLst/>
          </a:prstGeom>
        </p:spPr>
      </p:pic>
    </p:spTree>
    <p:extLst>
      <p:ext uri="{BB962C8B-B14F-4D97-AF65-F5344CB8AC3E}">
        <p14:creationId xmlns:p14="http://schemas.microsoft.com/office/powerpoint/2010/main" val="2483931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itle 5">
            <a:extLst>
              <a:ext uri="{FF2B5EF4-FFF2-40B4-BE49-F238E27FC236}">
                <a16:creationId xmlns:a16="http://schemas.microsoft.com/office/drawing/2014/main" id="{9588BDD9-CA51-9777-AF51-55BC85B93BF5}"/>
              </a:ext>
            </a:extLst>
          </p:cNvPr>
          <p:cNvSpPr>
            <a:spLocks noGrp="1"/>
          </p:cNvSpPr>
          <p:nvPr>
            <p:ph sz="half" idx="2"/>
          </p:nvPr>
        </p:nvSpPr>
        <p:spPr>
          <a:xfrm>
            <a:off x="6018213" y="3749675"/>
            <a:ext cx="4957762" cy="2430463"/>
          </a:xfrm>
        </p:spPr>
        <p:txBody>
          <a:bodyPr/>
          <a:lstStyle/>
          <a:p>
            <a:r>
              <a:rPr lang="en-US" dirty="0"/>
              <a:t>Back</a:t>
            </a:r>
            <a:br>
              <a:rPr lang="en-US" dirty="0"/>
            </a:br>
            <a:r>
              <a:rPr lang="en-US" dirty="0"/>
              <a:t>propagation</a:t>
            </a:r>
            <a:endParaRPr lang="en-ID" dirty="0"/>
          </a:p>
        </p:txBody>
      </p:sp>
    </p:spTree>
    <p:extLst>
      <p:ext uri="{BB962C8B-B14F-4D97-AF65-F5344CB8AC3E}">
        <p14:creationId xmlns:p14="http://schemas.microsoft.com/office/powerpoint/2010/main" val="3072988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921-8007-9D96-A8B2-B74F2FCAA6A5}"/>
              </a:ext>
            </a:extLst>
          </p:cNvPr>
          <p:cNvSpPr>
            <a:spLocks noGrp="1"/>
          </p:cNvSpPr>
          <p:nvPr>
            <p:ph type="title"/>
          </p:nvPr>
        </p:nvSpPr>
        <p:spPr/>
        <p:txBody>
          <a:bodyPr/>
          <a:lstStyle/>
          <a:p>
            <a:r>
              <a:rPr lang="en-US" dirty="0"/>
              <a:t>Backpropagation</a:t>
            </a:r>
            <a:endParaRPr lang="en-ID" dirty="0"/>
          </a:p>
        </p:txBody>
      </p:sp>
      <p:sp>
        <p:nvSpPr>
          <p:cNvPr id="3" name="Content Placeholder 2">
            <a:extLst>
              <a:ext uri="{FF2B5EF4-FFF2-40B4-BE49-F238E27FC236}">
                <a16:creationId xmlns:a16="http://schemas.microsoft.com/office/drawing/2014/main" id="{47CEC05F-04F8-E456-D96C-257E17405E1F}"/>
              </a:ext>
            </a:extLst>
          </p:cNvPr>
          <p:cNvSpPr>
            <a:spLocks noGrp="1"/>
          </p:cNvSpPr>
          <p:nvPr>
            <p:ph sz="half" idx="2"/>
          </p:nvPr>
        </p:nvSpPr>
        <p:spPr>
          <a:xfrm>
            <a:off x="774157" y="1630361"/>
            <a:ext cx="10126362" cy="4351338"/>
          </a:xfrm>
        </p:spPr>
        <p:txBody>
          <a:bodyPr/>
          <a:lstStyle/>
          <a:p>
            <a:pPr marL="342900" indent="-342900">
              <a:lnSpc>
                <a:spcPct val="120000"/>
              </a:lnSpc>
              <a:buFont typeface="Arial" panose="020B0604020202020204" pitchFamily="34" charset="0"/>
              <a:buChar char="•"/>
            </a:pPr>
            <a:r>
              <a:rPr lang="en-ID" sz="2000" dirty="0"/>
              <a:t>Backpropagation was </a:t>
            </a:r>
            <a:r>
              <a:rPr lang="en-ID" sz="2000" dirty="0" err="1"/>
              <a:t>orginally</a:t>
            </a:r>
            <a:r>
              <a:rPr lang="en-ID" sz="2000" dirty="0"/>
              <a:t> created in the early 1960s and implemented on computers during1970 by Seppo </a:t>
            </a:r>
            <a:r>
              <a:rPr lang="en-ID" sz="2000" dirty="0" err="1"/>
              <a:t>Linnainmaa</a:t>
            </a:r>
            <a:r>
              <a:rPr lang="en-ID" sz="2000" dirty="0"/>
              <a:t>, Paul </a:t>
            </a:r>
            <a:r>
              <a:rPr lang="en-ID" sz="2000" dirty="0" err="1"/>
              <a:t>Werbos</a:t>
            </a:r>
            <a:r>
              <a:rPr lang="en-ID" sz="2000" dirty="0"/>
              <a:t> and </a:t>
            </a:r>
            <a:r>
              <a:rPr lang="en-ID" sz="2000" dirty="0" err="1"/>
              <a:t>Rumelhart</a:t>
            </a:r>
            <a:r>
              <a:rPr lang="en-ID" sz="2000" dirty="0"/>
              <a:t>.</a:t>
            </a:r>
            <a:endParaRPr lang="en-US" altLang="en-US" sz="2000" dirty="0"/>
          </a:p>
          <a:p>
            <a:pPr marL="342900" indent="-342900">
              <a:lnSpc>
                <a:spcPct val="120000"/>
              </a:lnSpc>
              <a:buFont typeface="Arial" panose="020B0604020202020204" pitchFamily="34" charset="0"/>
              <a:buChar char="•"/>
            </a:pPr>
            <a:r>
              <a:rPr lang="en-US" altLang="en-US" sz="2000" dirty="0"/>
              <a:t>It Iteratively processes a set of training tuples &amp; compare the network's prediction with the actual known target value</a:t>
            </a:r>
          </a:p>
          <a:p>
            <a:pPr marL="342900" indent="-342900">
              <a:lnSpc>
                <a:spcPct val="120000"/>
              </a:lnSpc>
              <a:buFont typeface="Arial" panose="020B0604020202020204" pitchFamily="34" charset="0"/>
              <a:buChar char="•"/>
            </a:pPr>
            <a:r>
              <a:rPr lang="en-US" altLang="en-US" sz="2000" dirty="0"/>
              <a:t>For each training tuple, the weights are modified to </a:t>
            </a:r>
            <a:r>
              <a:rPr lang="en-US" altLang="en-US" sz="2000" b="1" dirty="0"/>
              <a:t>minimize the mean squared error</a:t>
            </a:r>
            <a:r>
              <a:rPr lang="en-US" altLang="en-US" sz="2000" dirty="0"/>
              <a:t> between the network's prediction and the actual target value </a:t>
            </a:r>
          </a:p>
          <a:p>
            <a:pPr marL="342900" indent="-342900">
              <a:lnSpc>
                <a:spcPct val="120000"/>
              </a:lnSpc>
              <a:buFont typeface="Arial" panose="020B0604020202020204" pitchFamily="34" charset="0"/>
              <a:buChar char="•"/>
            </a:pPr>
            <a:r>
              <a:rPr lang="en-US" altLang="en-US" sz="2000" dirty="0"/>
              <a:t>Modifications are made in the “</a:t>
            </a:r>
            <a:r>
              <a:rPr lang="en-US" altLang="en-US" sz="2000" b="1" dirty="0"/>
              <a:t>backwards</a:t>
            </a:r>
            <a:r>
              <a:rPr lang="en-US" altLang="en-US" sz="2000" dirty="0"/>
              <a:t>” direction: from the output layer, through each hidden layer down to the first hidden layer, hence “</a:t>
            </a:r>
            <a:r>
              <a:rPr lang="en-US" altLang="en-US" sz="2000" b="1" dirty="0"/>
              <a:t>backpropagation</a:t>
            </a:r>
            <a:r>
              <a:rPr lang="en-US" altLang="en-US" sz="2000" dirty="0"/>
              <a:t>”</a:t>
            </a:r>
          </a:p>
          <a:p>
            <a:pPr marL="393700" indent="-285750" defTabSz="449263">
              <a:lnSpc>
                <a:spcPct val="100000"/>
              </a:lnSpc>
              <a:buFont typeface="Arial" panose="020B0604020202020204" pitchFamily="34" charset="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altLang="en-US" sz="2000" dirty="0"/>
          </a:p>
        </p:txBody>
      </p:sp>
      <p:sp>
        <p:nvSpPr>
          <p:cNvPr id="4" name="Footer Placeholder 3">
            <a:extLst>
              <a:ext uri="{FF2B5EF4-FFF2-40B4-BE49-F238E27FC236}">
                <a16:creationId xmlns:a16="http://schemas.microsoft.com/office/drawing/2014/main" id="{D56BAD0E-A0A8-5A15-AF1C-43C0A0E957D4}"/>
              </a:ext>
            </a:extLst>
          </p:cNvPr>
          <p:cNvSpPr>
            <a:spLocks noGrp="1"/>
          </p:cNvSpPr>
          <p:nvPr>
            <p:ph type="ftr" sz="quarter" idx="10"/>
          </p:nvPr>
        </p:nvSpPr>
        <p:spPr>
          <a:xfrm rot="16200000">
            <a:off x="8854442" y="2920854"/>
            <a:ext cx="6291068" cy="384048"/>
          </a:xfrm>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35B7E797-833B-A5BA-B450-45C72E03F218}"/>
              </a:ext>
            </a:extLst>
          </p:cNvPr>
          <p:cNvSpPr>
            <a:spLocks noGrp="1"/>
          </p:cNvSpPr>
          <p:nvPr>
            <p:ph type="sldNum" sz="quarter" idx="11"/>
          </p:nvPr>
        </p:nvSpPr>
        <p:spPr/>
        <p:txBody>
          <a:bodyPr/>
          <a:lstStyle/>
          <a:p>
            <a:fld id="{09A01C0A-2BB6-49E7-91A3-DCB9F9F59583}" type="slidenum">
              <a:rPr lang="en-US" smtClean="0"/>
              <a:pPr/>
              <a:t>39</a:t>
            </a:fld>
            <a:endParaRPr lang="en-US" dirty="0"/>
          </a:p>
        </p:txBody>
      </p:sp>
      <p:pic>
        <p:nvPicPr>
          <p:cNvPr id="7" name="Picture 6">
            <a:extLst>
              <a:ext uri="{FF2B5EF4-FFF2-40B4-BE49-F238E27FC236}">
                <a16:creationId xmlns:a16="http://schemas.microsoft.com/office/drawing/2014/main" id="{1BA09892-5A39-C0C0-749F-2E5467F52E7A}"/>
              </a:ext>
            </a:extLst>
          </p:cNvPr>
          <p:cNvPicPr>
            <a:picLocks noChangeAspect="1"/>
          </p:cNvPicPr>
          <p:nvPr/>
        </p:nvPicPr>
        <p:blipFill>
          <a:blip r:embed="rId2"/>
          <a:stretch>
            <a:fillRect/>
          </a:stretch>
        </p:blipFill>
        <p:spPr>
          <a:xfrm>
            <a:off x="4074905" y="4922350"/>
            <a:ext cx="3673158" cy="1935648"/>
          </a:xfrm>
          <a:prstGeom prst="rect">
            <a:avLst/>
          </a:prstGeom>
        </p:spPr>
      </p:pic>
    </p:spTree>
    <p:extLst>
      <p:ext uri="{BB962C8B-B14F-4D97-AF65-F5344CB8AC3E}">
        <p14:creationId xmlns:p14="http://schemas.microsoft.com/office/powerpoint/2010/main" val="6842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B504550-7645-ABC1-2D9B-CDA715F213FE}"/>
              </a:ext>
            </a:extLst>
          </p:cNvPr>
          <p:cNvSpPr>
            <a:spLocks noGrp="1"/>
          </p:cNvSpPr>
          <p:nvPr>
            <p:ph type="title"/>
          </p:nvPr>
        </p:nvSpPr>
        <p:spPr/>
        <p:txBody>
          <a:bodyPr/>
          <a:lstStyle/>
          <a:p>
            <a:endParaRPr lang="en-ID" dirty="0"/>
          </a:p>
        </p:txBody>
      </p:sp>
      <p:sp>
        <p:nvSpPr>
          <p:cNvPr id="10" name="Footer Placeholder 9">
            <a:extLst>
              <a:ext uri="{FF2B5EF4-FFF2-40B4-BE49-F238E27FC236}">
                <a16:creationId xmlns:a16="http://schemas.microsoft.com/office/drawing/2014/main" id="{BC572C91-791A-EFCB-8F22-8DABC72EC90F}"/>
              </a:ext>
            </a:extLst>
          </p:cNvPr>
          <p:cNvSpPr>
            <a:spLocks noGrp="1"/>
          </p:cNvSpPr>
          <p:nvPr>
            <p:ph type="ftr" sz="quarter" idx="10"/>
          </p:nvPr>
        </p:nvSpPr>
        <p:spPr/>
        <p:txBody>
          <a:bodyPr/>
          <a:lstStyle/>
          <a:p>
            <a:r>
              <a:rPr lang="en-US" dirty="0" err="1" smtClean="0"/>
              <a:t>verdysgn</a:t>
            </a:r>
            <a:endParaRPr lang="en-US" dirty="0"/>
          </a:p>
        </p:txBody>
      </p:sp>
      <p:sp>
        <p:nvSpPr>
          <p:cNvPr id="11" name="Slide Number Placeholder 10">
            <a:extLst>
              <a:ext uri="{FF2B5EF4-FFF2-40B4-BE49-F238E27FC236}">
                <a16:creationId xmlns:a16="http://schemas.microsoft.com/office/drawing/2014/main" id="{521BCA6E-9814-AD88-B14B-93330B242D06}"/>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2" name="Content Placeholder 1"/>
          <p:cNvSpPr>
            <a:spLocks noGrp="1"/>
          </p:cNvSpPr>
          <p:nvPr>
            <p:ph sz="half" idx="2"/>
          </p:nvPr>
        </p:nvSpPr>
        <p:spPr/>
        <p:txBody>
          <a:bodyPr/>
          <a:lstStyle/>
          <a:p>
            <a:endParaRPr lang="en-US"/>
          </a:p>
        </p:txBody>
      </p:sp>
      <p:pic>
        <p:nvPicPr>
          <p:cNvPr id="7170" name="Picture 2" descr="Our machine learning cheat sheet covers different algorithms and their u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28" y="472612"/>
            <a:ext cx="10867792" cy="588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572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921-8007-9D96-A8B2-B74F2FCAA6A5}"/>
              </a:ext>
            </a:extLst>
          </p:cNvPr>
          <p:cNvSpPr>
            <a:spLocks noGrp="1"/>
          </p:cNvSpPr>
          <p:nvPr>
            <p:ph type="title"/>
          </p:nvPr>
        </p:nvSpPr>
        <p:spPr/>
        <p:txBody>
          <a:bodyPr/>
          <a:lstStyle/>
          <a:p>
            <a:r>
              <a:rPr lang="en-US" dirty="0"/>
              <a:t>Backpropagation</a:t>
            </a:r>
            <a:endParaRPr lang="en-ID" dirty="0"/>
          </a:p>
        </p:txBody>
      </p:sp>
      <p:sp>
        <p:nvSpPr>
          <p:cNvPr id="3" name="Content Placeholder 2">
            <a:extLst>
              <a:ext uri="{FF2B5EF4-FFF2-40B4-BE49-F238E27FC236}">
                <a16:creationId xmlns:a16="http://schemas.microsoft.com/office/drawing/2014/main" id="{47CEC05F-04F8-E456-D96C-257E17405E1F}"/>
              </a:ext>
            </a:extLst>
          </p:cNvPr>
          <p:cNvSpPr>
            <a:spLocks noGrp="1"/>
          </p:cNvSpPr>
          <p:nvPr>
            <p:ph sz="half" idx="2"/>
          </p:nvPr>
        </p:nvSpPr>
        <p:spPr>
          <a:xfrm>
            <a:off x="774157" y="1630361"/>
            <a:ext cx="10126362" cy="4351338"/>
          </a:xfrm>
        </p:spPr>
        <p:txBody>
          <a:bodyPr/>
          <a:lstStyle/>
          <a:p>
            <a:pPr marL="800100" lvl="1" indent="-342900">
              <a:buFont typeface="Arial" panose="020B0604020202020204" pitchFamily="34" charset="0"/>
              <a:buChar char="•"/>
            </a:pPr>
            <a:r>
              <a:rPr lang="en-US" sz="2000" dirty="0"/>
              <a:t>Proses </a:t>
            </a:r>
            <a:r>
              <a:rPr lang="en-US" sz="2000" dirty="0" err="1"/>
              <a:t>pelatihan</a:t>
            </a:r>
            <a:r>
              <a:rPr lang="en-US" sz="2000" dirty="0"/>
              <a:t> </a:t>
            </a:r>
            <a:r>
              <a:rPr lang="en-US" sz="2000" dirty="0" err="1"/>
              <a:t>iteratif</a:t>
            </a:r>
            <a:r>
              <a:rPr lang="en-US" sz="2000" dirty="0"/>
              <a:t> (</a:t>
            </a:r>
            <a:r>
              <a:rPr lang="en-US" sz="2000" dirty="0" err="1"/>
              <a:t>beberapa</a:t>
            </a:r>
            <a:r>
              <a:rPr lang="en-US" sz="2000" dirty="0"/>
              <a:t> epoch)</a:t>
            </a:r>
          </a:p>
          <a:p>
            <a:pPr marL="800100" lvl="1" indent="-342900">
              <a:buFont typeface="Arial" panose="020B0604020202020204" pitchFamily="34" charset="0"/>
              <a:buChar char="•"/>
            </a:pPr>
            <a:r>
              <a:rPr lang="en-US" sz="2000" dirty="0" err="1"/>
              <a:t>Menggunakan</a:t>
            </a:r>
            <a:r>
              <a:rPr lang="en-US" sz="2000" dirty="0"/>
              <a:t> parameter learning rate 𝛼 </a:t>
            </a:r>
            <a:r>
              <a:rPr lang="en-US" sz="2000" dirty="0" err="1"/>
              <a:t>untuk</a:t>
            </a:r>
            <a:r>
              <a:rPr lang="en-US" sz="2000" dirty="0"/>
              <a:t> </a:t>
            </a:r>
            <a:r>
              <a:rPr lang="en-US" sz="2000" dirty="0" err="1"/>
              <a:t>mengatur</a:t>
            </a:r>
            <a:r>
              <a:rPr lang="en-US" sz="2000" dirty="0"/>
              <a:t> </a:t>
            </a:r>
            <a:r>
              <a:rPr lang="en-US" sz="2000" dirty="0" err="1"/>
              <a:t>laju</a:t>
            </a:r>
            <a:r>
              <a:rPr lang="en-US" sz="2000" dirty="0"/>
              <a:t> </a:t>
            </a:r>
            <a:r>
              <a:rPr lang="en-US" sz="2000" dirty="0" err="1"/>
              <a:t>pelatihan</a:t>
            </a:r>
            <a:endParaRPr lang="en-US" sz="2000" dirty="0"/>
          </a:p>
          <a:p>
            <a:pPr marL="800100" lvl="1" indent="-342900">
              <a:buFont typeface="Arial" panose="020B0604020202020204" pitchFamily="34" charset="0"/>
              <a:buChar char="•"/>
            </a:pPr>
            <a:r>
              <a:rPr lang="en-US" sz="2000" dirty="0" err="1"/>
              <a:t>Menggunakan</a:t>
            </a:r>
            <a:r>
              <a:rPr lang="en-US" sz="2000" dirty="0"/>
              <a:t> minimal </a:t>
            </a:r>
            <a:r>
              <a:rPr lang="en-US" sz="2000" dirty="0" err="1"/>
              <a:t>sebuah</a:t>
            </a:r>
            <a:r>
              <a:rPr lang="en-US" sz="2000" dirty="0"/>
              <a:t> hidden layer (multilayer).</a:t>
            </a:r>
          </a:p>
          <a:p>
            <a:pPr marL="800100" lvl="1" indent="-342900">
              <a:buFont typeface="Arial" panose="020B0604020202020204" pitchFamily="34" charset="0"/>
              <a:buChar char="•"/>
            </a:pPr>
            <a:r>
              <a:rPr lang="en-US" altLang="en-US" sz="2000" dirty="0"/>
              <a:t>Pada proses </a:t>
            </a:r>
            <a:r>
              <a:rPr lang="en-US" altLang="en-US" sz="2000" dirty="0" err="1"/>
              <a:t>pelatihan</a:t>
            </a:r>
            <a:r>
              <a:rPr lang="en-US" altLang="en-US" sz="2000" dirty="0"/>
              <a:t>, </a:t>
            </a:r>
            <a:r>
              <a:rPr lang="en-US" altLang="en-US" sz="2000" dirty="0" err="1"/>
              <a:t>dimulai</a:t>
            </a:r>
            <a:r>
              <a:rPr lang="en-US" altLang="en-US" sz="2000" dirty="0"/>
              <a:t> dengan feedforward </a:t>
            </a:r>
            <a:r>
              <a:rPr lang="en-US" altLang="en-US" sz="2000" dirty="0" err="1"/>
              <a:t>untuk</a:t>
            </a:r>
            <a:r>
              <a:rPr lang="en-US" altLang="en-US" sz="2000" dirty="0"/>
              <a:t> </a:t>
            </a:r>
            <a:r>
              <a:rPr lang="en-US" altLang="en-US" sz="2000" dirty="0" err="1"/>
              <a:t>mendapatkan</a:t>
            </a:r>
            <a:r>
              <a:rPr lang="en-US" altLang="en-US" sz="2000" dirty="0"/>
              <a:t> </a:t>
            </a:r>
            <a:r>
              <a:rPr lang="en-US" altLang="en-US" sz="2000" dirty="0" err="1"/>
              <a:t>nilai</a:t>
            </a:r>
            <a:r>
              <a:rPr lang="en-US" altLang="en-US" sz="2000" dirty="0"/>
              <a:t> output.</a:t>
            </a:r>
          </a:p>
          <a:p>
            <a:pPr marL="800100" lvl="1" indent="-342900">
              <a:buFont typeface="Arial" panose="020B0604020202020204" pitchFamily="34" charset="0"/>
              <a:buChar char="•"/>
            </a:pPr>
            <a:r>
              <a:rPr lang="en-US" altLang="en-US" sz="2000" dirty="0"/>
              <a:t>Delta </a:t>
            </a:r>
            <a:r>
              <a:rPr lang="en-US" altLang="en-US" sz="2000" dirty="0" err="1"/>
              <a:t>nilai</a:t>
            </a:r>
            <a:r>
              <a:rPr lang="en-US" altLang="en-US" sz="2000" dirty="0"/>
              <a:t> </a:t>
            </a:r>
            <a:r>
              <a:rPr lang="en-US" altLang="en-US" sz="2000" dirty="0" err="1"/>
              <a:t>koreksi</a:t>
            </a:r>
            <a:r>
              <a:rPr lang="en-US" altLang="en-US" sz="2000" dirty="0"/>
              <a:t> error </a:t>
            </a:r>
            <a:r>
              <a:rPr lang="en-US" altLang="en-US" sz="2000" dirty="0" err="1"/>
              <a:t>antara</a:t>
            </a:r>
            <a:r>
              <a:rPr lang="en-US" altLang="en-US" sz="2000" dirty="0"/>
              <a:t> </a:t>
            </a:r>
            <a:r>
              <a:rPr lang="en-US" altLang="en-US" sz="2000" dirty="0" err="1"/>
              <a:t>nilai</a:t>
            </a:r>
            <a:r>
              <a:rPr lang="en-US" altLang="en-US" sz="2000" dirty="0"/>
              <a:t> output dan </a:t>
            </a:r>
            <a:r>
              <a:rPr lang="en-US" altLang="en-US" sz="2000" dirty="0" err="1"/>
              <a:t>nilai</a:t>
            </a:r>
            <a:r>
              <a:rPr lang="en-US" altLang="en-US" sz="2000" dirty="0"/>
              <a:t> target </a:t>
            </a:r>
            <a:r>
              <a:rPr lang="en-US" altLang="en-US" sz="2000" dirty="0" err="1"/>
              <a:t>diperoleh</a:t>
            </a:r>
            <a:r>
              <a:rPr lang="en-US" altLang="en-US" sz="2000" dirty="0"/>
              <a:t> </a:t>
            </a:r>
            <a:r>
              <a:rPr lang="en-US" altLang="en-US" sz="2000" dirty="0" err="1"/>
              <a:t>melalui</a:t>
            </a:r>
            <a:r>
              <a:rPr lang="en-US" altLang="en-US" sz="2000" dirty="0"/>
              <a:t> proses </a:t>
            </a:r>
            <a:r>
              <a:rPr lang="en-US" altLang="en-US" sz="2000" dirty="0" err="1"/>
              <a:t>backpropagasi</a:t>
            </a:r>
            <a:endParaRPr lang="en-US" altLang="en-US" sz="2000" dirty="0"/>
          </a:p>
          <a:p>
            <a:pPr marL="800100" lvl="1" indent="-342900">
              <a:buFont typeface="Arial" panose="020B0604020202020204" pitchFamily="34" charset="0"/>
              <a:buChar char="•"/>
            </a:pPr>
            <a:r>
              <a:rPr lang="en-US" altLang="en-US" sz="2000" dirty="0"/>
              <a:t>Update </a:t>
            </a:r>
            <a:r>
              <a:rPr lang="en-US" altLang="en-US" sz="2000" dirty="0" err="1"/>
              <a:t>bobot</a:t>
            </a:r>
            <a:r>
              <a:rPr lang="en-US" altLang="en-US" sz="2000" dirty="0"/>
              <a:t> dan bias</a:t>
            </a:r>
          </a:p>
          <a:p>
            <a:pPr marL="800100" lvl="1" indent="-342900">
              <a:buFont typeface="Arial" panose="020B0604020202020204" pitchFamily="34" charset="0"/>
              <a:buChar char="•"/>
            </a:pPr>
            <a:r>
              <a:rPr lang="en-US" altLang="en-US" sz="2000" dirty="0" err="1"/>
              <a:t>Berhenti</a:t>
            </a:r>
            <a:r>
              <a:rPr lang="en-US" altLang="en-US" sz="2000" dirty="0"/>
              <a:t> </a:t>
            </a:r>
            <a:r>
              <a:rPr lang="en-US" altLang="en-US" sz="2000" dirty="0" err="1"/>
              <a:t>jika</a:t>
            </a:r>
            <a:r>
              <a:rPr lang="en-US" altLang="en-US" sz="2000" dirty="0"/>
              <a:t> sudah </a:t>
            </a:r>
            <a:r>
              <a:rPr lang="en-US" altLang="en-US" sz="2000" dirty="0" err="1"/>
              <a:t>memenuhi</a:t>
            </a:r>
            <a:r>
              <a:rPr lang="en-US" altLang="en-US" sz="2000" dirty="0"/>
              <a:t> terminating condition</a:t>
            </a:r>
          </a:p>
        </p:txBody>
      </p:sp>
      <p:sp>
        <p:nvSpPr>
          <p:cNvPr id="4" name="Footer Placeholder 3">
            <a:extLst>
              <a:ext uri="{FF2B5EF4-FFF2-40B4-BE49-F238E27FC236}">
                <a16:creationId xmlns:a16="http://schemas.microsoft.com/office/drawing/2014/main" id="{D56BAD0E-A0A8-5A15-AF1C-43C0A0E957D4}"/>
              </a:ext>
            </a:extLst>
          </p:cNvPr>
          <p:cNvSpPr>
            <a:spLocks noGrp="1"/>
          </p:cNvSpPr>
          <p:nvPr>
            <p:ph type="ftr" sz="quarter" idx="10"/>
          </p:nvPr>
        </p:nvSpPr>
        <p:spPr>
          <a:xfrm rot="16200000">
            <a:off x="8854442" y="2920854"/>
            <a:ext cx="6291068" cy="384048"/>
          </a:xfrm>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35B7E797-833B-A5BA-B450-45C72E03F218}"/>
              </a:ext>
            </a:extLst>
          </p:cNvPr>
          <p:cNvSpPr>
            <a:spLocks noGrp="1"/>
          </p:cNvSpPr>
          <p:nvPr>
            <p:ph type="sldNum" sz="quarter" idx="11"/>
          </p:nvPr>
        </p:nvSpPr>
        <p:spPr/>
        <p:txBody>
          <a:bodyPr/>
          <a:lstStyle/>
          <a:p>
            <a:fld id="{09A01C0A-2BB6-49E7-91A3-DCB9F9F59583}" type="slidenum">
              <a:rPr lang="en-US" smtClean="0"/>
              <a:pPr/>
              <a:t>40</a:t>
            </a:fld>
            <a:endParaRPr lang="en-US" dirty="0"/>
          </a:p>
        </p:txBody>
      </p:sp>
    </p:spTree>
    <p:extLst>
      <p:ext uri="{BB962C8B-B14F-4D97-AF65-F5344CB8AC3E}">
        <p14:creationId xmlns:p14="http://schemas.microsoft.com/office/powerpoint/2010/main" val="2172485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C921-8007-9D96-A8B2-B74F2FCAA6A5}"/>
              </a:ext>
            </a:extLst>
          </p:cNvPr>
          <p:cNvSpPr>
            <a:spLocks noGrp="1"/>
          </p:cNvSpPr>
          <p:nvPr>
            <p:ph type="title"/>
          </p:nvPr>
        </p:nvSpPr>
        <p:spPr/>
        <p:txBody>
          <a:bodyPr/>
          <a:lstStyle/>
          <a:p>
            <a:r>
              <a:rPr lang="en-US" dirty="0"/>
              <a:t>Backpropagation</a:t>
            </a:r>
            <a:endParaRPr lang="en-ID" dirty="0"/>
          </a:p>
        </p:txBody>
      </p:sp>
      <p:sp>
        <p:nvSpPr>
          <p:cNvPr id="4" name="Footer Placeholder 3">
            <a:extLst>
              <a:ext uri="{FF2B5EF4-FFF2-40B4-BE49-F238E27FC236}">
                <a16:creationId xmlns:a16="http://schemas.microsoft.com/office/drawing/2014/main" id="{D56BAD0E-A0A8-5A15-AF1C-43C0A0E957D4}"/>
              </a:ext>
            </a:extLst>
          </p:cNvPr>
          <p:cNvSpPr>
            <a:spLocks noGrp="1"/>
          </p:cNvSpPr>
          <p:nvPr>
            <p:ph type="ftr" sz="quarter" idx="10"/>
          </p:nvPr>
        </p:nvSpPr>
        <p:spPr>
          <a:xfrm rot="16200000">
            <a:off x="8854442" y="2920854"/>
            <a:ext cx="6291068" cy="384048"/>
          </a:xfrm>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35B7E797-833B-A5BA-B450-45C72E03F218}"/>
              </a:ext>
            </a:extLst>
          </p:cNvPr>
          <p:cNvSpPr>
            <a:spLocks noGrp="1"/>
          </p:cNvSpPr>
          <p:nvPr>
            <p:ph type="sldNum" sz="quarter" idx="11"/>
          </p:nvPr>
        </p:nvSpPr>
        <p:spPr/>
        <p:txBody>
          <a:bodyPr/>
          <a:lstStyle/>
          <a:p>
            <a:fld id="{09A01C0A-2BB6-49E7-91A3-DCB9F9F59583}" type="slidenum">
              <a:rPr lang="en-US" smtClean="0"/>
              <a:pPr/>
              <a:t>41</a:t>
            </a:fld>
            <a:endParaRPr lang="en-US" dirty="0"/>
          </a:p>
        </p:txBody>
      </p:sp>
      <p:sp>
        <p:nvSpPr>
          <p:cNvPr id="9" name="Content Placeholder 8">
            <a:extLst>
              <a:ext uri="{FF2B5EF4-FFF2-40B4-BE49-F238E27FC236}">
                <a16:creationId xmlns:a16="http://schemas.microsoft.com/office/drawing/2014/main" id="{0602D8CB-F261-DAB3-CBA7-C89345745D1E}"/>
              </a:ext>
            </a:extLst>
          </p:cNvPr>
          <p:cNvSpPr>
            <a:spLocks noGrp="1"/>
          </p:cNvSpPr>
          <p:nvPr>
            <p:ph sz="half" idx="2"/>
          </p:nvPr>
        </p:nvSpPr>
        <p:spPr/>
        <p:txBody>
          <a:bodyPr/>
          <a:lstStyle/>
          <a:p>
            <a:endParaRPr lang="en-ID"/>
          </a:p>
        </p:txBody>
      </p:sp>
      <p:pic>
        <p:nvPicPr>
          <p:cNvPr id="11" name="Picture 10">
            <a:extLst>
              <a:ext uri="{FF2B5EF4-FFF2-40B4-BE49-F238E27FC236}">
                <a16:creationId xmlns:a16="http://schemas.microsoft.com/office/drawing/2014/main" id="{B0E95A27-2325-6963-F96A-7A9011E8E46C}"/>
              </a:ext>
            </a:extLst>
          </p:cNvPr>
          <p:cNvPicPr>
            <a:picLocks noChangeAspect="1"/>
          </p:cNvPicPr>
          <p:nvPr/>
        </p:nvPicPr>
        <p:blipFill>
          <a:blip r:embed="rId2"/>
          <a:stretch>
            <a:fillRect/>
          </a:stretch>
        </p:blipFill>
        <p:spPr>
          <a:xfrm>
            <a:off x="2794634" y="1917902"/>
            <a:ext cx="6233700" cy="3718882"/>
          </a:xfrm>
          <a:prstGeom prst="rect">
            <a:avLst/>
          </a:prstGeom>
        </p:spPr>
      </p:pic>
    </p:spTree>
    <p:extLst>
      <p:ext uri="{BB962C8B-B14F-4D97-AF65-F5344CB8AC3E}">
        <p14:creationId xmlns:p14="http://schemas.microsoft.com/office/powerpoint/2010/main" val="3954939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2"/>
          <p:cNvSpPr txBox="1">
            <a:spLocks noGrp="1"/>
          </p:cNvSpPr>
          <p:nvPr>
            <p:ph type="title"/>
          </p:nvPr>
        </p:nvSpPr>
        <p:spPr>
          <a:xfrm>
            <a:off x="2166459" y="384701"/>
            <a:ext cx="8599512" cy="608077"/>
          </a:xfrm>
          <a:prstGeom prst="rect">
            <a:avLst/>
          </a:prstGeom>
          <a:noFill/>
          <a:ln>
            <a:noFill/>
          </a:ln>
        </p:spPr>
        <p:txBody>
          <a:bodyPr spcFirstLastPara="1" vert="horz" wrap="square" lIns="91425" tIns="91425" rIns="91425" bIns="91425" rtlCol="0" anchor="b" anchorCtr="0">
            <a:noAutofit/>
          </a:bodyPr>
          <a:lstStyle/>
          <a:p>
            <a:pPr>
              <a:buSzPts val="2800"/>
            </a:pPr>
            <a:r>
              <a:rPr lang="en-US" sz="2800" dirty="0" err="1"/>
              <a:t>Algoritma</a:t>
            </a:r>
            <a:r>
              <a:rPr lang="en-US" sz="2800" dirty="0"/>
              <a:t> Backpropagation</a:t>
            </a:r>
            <a:endParaRPr dirty="0"/>
          </a:p>
        </p:txBody>
      </p:sp>
      <p:sp>
        <p:nvSpPr>
          <p:cNvPr id="121" name="Google Shape;121;p12"/>
          <p:cNvSpPr/>
          <p:nvPr/>
        </p:nvSpPr>
        <p:spPr>
          <a:xfrm>
            <a:off x="2166459" y="1112595"/>
            <a:ext cx="7835335" cy="1061829"/>
          </a:xfrm>
          <a:prstGeom prst="rect">
            <a:avLst/>
          </a:prstGeom>
          <a:noFill/>
          <a:ln>
            <a:noFill/>
          </a:ln>
        </p:spPr>
        <p:txBody>
          <a:bodyPr spcFirstLastPara="1" wrap="square" lIns="91425" tIns="45700" rIns="91425" bIns="45700" anchor="t" anchorCtr="0">
            <a:spAutoFit/>
          </a:bodyPr>
          <a:lstStyle/>
          <a:p>
            <a:pPr indent="285750" algn="just">
              <a:lnSpc>
                <a:spcPct val="150000"/>
              </a:lnSpc>
              <a:buClr>
                <a:srgbClr val="000000"/>
              </a:buClr>
              <a:buSzPts val="1400"/>
            </a:pPr>
            <a:r>
              <a:rPr lang="en-US" sz="1400">
                <a:solidFill>
                  <a:srgbClr val="000000"/>
                </a:solidFill>
                <a:latin typeface="Arial"/>
                <a:ea typeface="Arial"/>
                <a:cs typeface="Arial"/>
                <a:sym typeface="Arial"/>
              </a:rPr>
              <a:t>Algoritma backpropagation:</a:t>
            </a:r>
            <a:endParaRPr/>
          </a:p>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pic>
        <p:nvPicPr>
          <p:cNvPr id="122" name="Google Shape;122;p12"/>
          <p:cNvPicPr preferRelativeResize="0"/>
          <p:nvPr/>
        </p:nvPicPr>
        <p:blipFill rotWithShape="1">
          <a:blip r:embed="rId3">
            <a:alphaModFix/>
          </a:blip>
          <a:srcRect/>
          <a:stretch/>
        </p:blipFill>
        <p:spPr>
          <a:xfrm>
            <a:off x="1714500" y="1663473"/>
            <a:ext cx="8762999" cy="4672012"/>
          </a:xfrm>
          <a:prstGeom prst="rect">
            <a:avLst/>
          </a:prstGeom>
          <a:noFill/>
          <a:ln>
            <a:noFill/>
          </a:ln>
        </p:spPr>
      </p:pic>
    </p:spTree>
    <p:extLst>
      <p:ext uri="{BB962C8B-B14F-4D97-AF65-F5344CB8AC3E}">
        <p14:creationId xmlns:p14="http://schemas.microsoft.com/office/powerpoint/2010/main" val="1390087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13"/>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pic>
        <p:nvPicPr>
          <p:cNvPr id="129" name="Google Shape;129;p13"/>
          <p:cNvPicPr preferRelativeResize="0"/>
          <p:nvPr/>
        </p:nvPicPr>
        <p:blipFill rotWithShape="1">
          <a:blip r:embed="rId3">
            <a:alphaModFix/>
          </a:blip>
          <a:srcRect/>
          <a:stretch/>
        </p:blipFill>
        <p:spPr>
          <a:xfrm>
            <a:off x="2395502" y="1112595"/>
            <a:ext cx="7113613" cy="3296119"/>
          </a:xfrm>
          <a:prstGeom prst="rect">
            <a:avLst/>
          </a:prstGeom>
          <a:noFill/>
          <a:ln>
            <a:noFill/>
          </a:ln>
        </p:spPr>
      </p:pic>
      <p:pic>
        <p:nvPicPr>
          <p:cNvPr id="130" name="Google Shape;130;p13"/>
          <p:cNvPicPr preferRelativeResize="0"/>
          <p:nvPr/>
        </p:nvPicPr>
        <p:blipFill rotWithShape="1">
          <a:blip r:embed="rId4">
            <a:alphaModFix/>
          </a:blip>
          <a:srcRect/>
          <a:stretch/>
        </p:blipFill>
        <p:spPr>
          <a:xfrm>
            <a:off x="2439044" y="4408714"/>
            <a:ext cx="7026528" cy="2220686"/>
          </a:xfrm>
          <a:prstGeom prst="rect">
            <a:avLst/>
          </a:prstGeom>
          <a:noFill/>
          <a:ln>
            <a:noFill/>
          </a:ln>
        </p:spPr>
      </p:pic>
      <p:sp>
        <p:nvSpPr>
          <p:cNvPr id="4" name="Google Shape;120;p12">
            <a:extLst>
              <a:ext uri="{FF2B5EF4-FFF2-40B4-BE49-F238E27FC236}">
                <a16:creationId xmlns:a16="http://schemas.microsoft.com/office/drawing/2014/main" id="{A0BA7100-891F-AE0D-5343-310E193B4A90}"/>
              </a:ext>
            </a:extLst>
          </p:cNvPr>
          <p:cNvSpPr txBox="1">
            <a:spLocks/>
          </p:cNvSpPr>
          <p:nvPr/>
        </p:nvSpPr>
        <p:spPr>
          <a:xfrm>
            <a:off x="2166459" y="384701"/>
            <a:ext cx="8599512"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a:t>Algoritma Backpropagation</a:t>
            </a:r>
            <a:endParaRPr lang="en-US" dirty="0"/>
          </a:p>
        </p:txBody>
      </p:sp>
    </p:spTree>
    <p:extLst>
      <p:ext uri="{BB962C8B-B14F-4D97-AF65-F5344CB8AC3E}">
        <p14:creationId xmlns:p14="http://schemas.microsoft.com/office/powerpoint/2010/main" val="2839836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14"/>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pic>
        <p:nvPicPr>
          <p:cNvPr id="137" name="Google Shape;137;p14"/>
          <p:cNvPicPr preferRelativeResize="0"/>
          <p:nvPr/>
        </p:nvPicPr>
        <p:blipFill rotWithShape="1">
          <a:blip r:embed="rId3">
            <a:alphaModFix/>
          </a:blip>
          <a:srcRect/>
          <a:stretch/>
        </p:blipFill>
        <p:spPr>
          <a:xfrm>
            <a:off x="1823134" y="1339618"/>
            <a:ext cx="7835334" cy="4680182"/>
          </a:xfrm>
          <a:prstGeom prst="rect">
            <a:avLst/>
          </a:prstGeom>
          <a:noFill/>
          <a:ln>
            <a:noFill/>
          </a:ln>
        </p:spPr>
      </p:pic>
      <p:sp>
        <p:nvSpPr>
          <p:cNvPr id="4" name="Google Shape;120;p12">
            <a:extLst>
              <a:ext uri="{FF2B5EF4-FFF2-40B4-BE49-F238E27FC236}">
                <a16:creationId xmlns:a16="http://schemas.microsoft.com/office/drawing/2014/main" id="{EF7B411A-0CCF-1357-20F6-4F368595F313}"/>
              </a:ext>
            </a:extLst>
          </p:cNvPr>
          <p:cNvSpPr txBox="1">
            <a:spLocks/>
          </p:cNvSpPr>
          <p:nvPr/>
        </p:nvSpPr>
        <p:spPr>
          <a:xfrm>
            <a:off x="2166459" y="384701"/>
            <a:ext cx="8599512"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a:t>Algoritma Backpropagation</a:t>
            </a:r>
            <a:endParaRPr lang="en-US" dirty="0"/>
          </a:p>
        </p:txBody>
      </p:sp>
    </p:spTree>
    <p:extLst>
      <p:ext uri="{BB962C8B-B14F-4D97-AF65-F5344CB8AC3E}">
        <p14:creationId xmlns:p14="http://schemas.microsoft.com/office/powerpoint/2010/main" val="1427498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pic>
        <p:nvPicPr>
          <p:cNvPr id="144" name="Google Shape;144;p15"/>
          <p:cNvPicPr preferRelativeResize="0"/>
          <p:nvPr/>
        </p:nvPicPr>
        <p:blipFill rotWithShape="1">
          <a:blip r:embed="rId3">
            <a:alphaModFix/>
          </a:blip>
          <a:srcRect/>
          <a:stretch/>
        </p:blipFill>
        <p:spPr>
          <a:xfrm>
            <a:off x="1525904" y="1360040"/>
            <a:ext cx="9109439" cy="3266389"/>
          </a:xfrm>
          <a:prstGeom prst="rect">
            <a:avLst/>
          </a:prstGeom>
          <a:noFill/>
          <a:ln>
            <a:noFill/>
          </a:ln>
        </p:spPr>
      </p:pic>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2166459" y="384701"/>
            <a:ext cx="8599512"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a:t>Algoritma Backpropagation</a:t>
            </a:r>
            <a:endParaRPr lang="en-US" dirty="0"/>
          </a:p>
        </p:txBody>
      </p:sp>
    </p:spTree>
    <p:extLst>
      <p:ext uri="{BB962C8B-B14F-4D97-AF65-F5344CB8AC3E}">
        <p14:creationId xmlns:p14="http://schemas.microsoft.com/office/powerpoint/2010/main" val="3504409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sp>
        <p:nvSpPr>
          <p:cNvPr id="5" name="TextBox 4">
            <a:extLst>
              <a:ext uri="{FF2B5EF4-FFF2-40B4-BE49-F238E27FC236}">
                <a16:creationId xmlns:a16="http://schemas.microsoft.com/office/drawing/2014/main" id="{FA410CE6-D327-A25B-B298-CE1A3399556E}"/>
              </a:ext>
            </a:extLst>
          </p:cNvPr>
          <p:cNvSpPr txBox="1"/>
          <p:nvPr/>
        </p:nvSpPr>
        <p:spPr>
          <a:xfrm>
            <a:off x="1012371" y="1240971"/>
            <a:ext cx="9862458" cy="586256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Akan </a:t>
            </a:r>
            <a:r>
              <a:rPr lang="en-US" dirty="0" err="1"/>
              <a:t>dibentuk</a:t>
            </a:r>
            <a:r>
              <a:rPr lang="en-US" dirty="0"/>
              <a:t> </a:t>
            </a:r>
            <a:r>
              <a:rPr lang="en-US" dirty="0" err="1"/>
              <a:t>jaringan</a:t>
            </a:r>
            <a:r>
              <a:rPr lang="en-US" dirty="0"/>
              <a:t> </a:t>
            </a:r>
            <a:r>
              <a:rPr lang="en-US" dirty="0" err="1"/>
              <a:t>syaraf</a:t>
            </a:r>
            <a:r>
              <a:rPr lang="en-US" dirty="0"/>
              <a:t> </a:t>
            </a:r>
            <a:r>
              <a:rPr lang="en-US" dirty="0" err="1"/>
              <a:t>untuk</a:t>
            </a:r>
            <a:r>
              <a:rPr lang="en-US" dirty="0"/>
              <a:t> </a:t>
            </a:r>
            <a:r>
              <a:rPr lang="en-US" dirty="0" err="1"/>
              <a:t>operasi</a:t>
            </a:r>
            <a:r>
              <a:rPr lang="en-US" dirty="0"/>
              <a:t> XOR. </a:t>
            </a:r>
          </a:p>
          <a:p>
            <a:pPr marL="285750" indent="-285750">
              <a:lnSpc>
                <a:spcPct val="150000"/>
              </a:lnSpc>
              <a:buFont typeface="Arial" panose="020B0604020202020204" pitchFamily="34" charset="0"/>
              <a:buChar char="•"/>
            </a:pPr>
            <a:r>
              <a:rPr lang="en-US" dirty="0"/>
              <a:t>Ada 2 input (X1 dan X2) dengan 1 output (target T). </a:t>
            </a:r>
          </a:p>
          <a:p>
            <a:pPr marL="285750" indent="-285750">
              <a:lnSpc>
                <a:spcPct val="150000"/>
              </a:lnSpc>
              <a:buFont typeface="Arial" panose="020B0604020202020204" pitchFamily="34" charset="0"/>
              <a:buChar char="•"/>
            </a:pPr>
            <a:r>
              <a:rPr lang="en-US" dirty="0" err="1"/>
              <a:t>Arsitektur</a:t>
            </a:r>
            <a:r>
              <a:rPr lang="en-US" dirty="0"/>
              <a:t> </a:t>
            </a:r>
            <a:r>
              <a:rPr lang="en-US" dirty="0" err="1"/>
              <a:t>jaringan</a:t>
            </a:r>
            <a:r>
              <a:rPr lang="en-US" dirty="0"/>
              <a:t> </a:t>
            </a:r>
            <a:r>
              <a:rPr lang="en-US" dirty="0" err="1"/>
              <a:t>terdiri-dari</a:t>
            </a:r>
            <a:r>
              <a:rPr lang="en-US" dirty="0"/>
              <a:t>:</a:t>
            </a:r>
          </a:p>
          <a:p>
            <a:pPr marL="742950" lvl="1" indent="-285750">
              <a:lnSpc>
                <a:spcPct val="150000"/>
              </a:lnSpc>
              <a:buFont typeface="Arial" panose="020B0604020202020204" pitchFamily="34" charset="0"/>
              <a:buChar char="•"/>
            </a:pPr>
            <a:r>
              <a:rPr lang="en-US" dirty="0"/>
              <a:t>1 </a:t>
            </a:r>
            <a:r>
              <a:rPr lang="en-US" dirty="0" err="1"/>
              <a:t>lapisan</a:t>
            </a:r>
            <a:r>
              <a:rPr lang="en-US" dirty="0"/>
              <a:t> input,</a:t>
            </a:r>
          </a:p>
          <a:p>
            <a:pPr marL="742950" lvl="1" indent="-285750">
              <a:lnSpc>
                <a:spcPct val="150000"/>
              </a:lnSpc>
              <a:buFont typeface="Arial" panose="020B0604020202020204" pitchFamily="34" charset="0"/>
              <a:buChar char="•"/>
            </a:pPr>
            <a:r>
              <a:rPr lang="en-US" dirty="0"/>
              <a:t>1 </a:t>
            </a:r>
            <a:r>
              <a:rPr lang="en-US" dirty="0" err="1"/>
              <a:t>lapisan</a:t>
            </a:r>
            <a:r>
              <a:rPr lang="en-US" dirty="0"/>
              <a:t> </a:t>
            </a:r>
            <a:r>
              <a:rPr lang="en-US" dirty="0" err="1"/>
              <a:t>tersembunyi</a:t>
            </a:r>
            <a:r>
              <a:rPr lang="en-US" dirty="0"/>
              <a:t> dengan 4 neuron, </a:t>
            </a:r>
            <a:r>
              <a:rPr lang="en-US" dirty="0" err="1"/>
              <a:t>fungsi</a:t>
            </a:r>
            <a:r>
              <a:rPr lang="en-US" dirty="0"/>
              <a:t> </a:t>
            </a:r>
            <a:r>
              <a:rPr lang="en-US" dirty="0" err="1"/>
              <a:t>aktivasi</a:t>
            </a:r>
            <a:r>
              <a:rPr lang="en-US" dirty="0"/>
              <a:t> yang </a:t>
            </a:r>
            <a:r>
              <a:rPr lang="en-US" dirty="0" err="1"/>
              <a:t>digunakan</a:t>
            </a:r>
            <a:r>
              <a:rPr lang="en-US" dirty="0"/>
              <a:t> pada </a:t>
            </a:r>
            <a:r>
              <a:rPr lang="en-US" dirty="0" err="1"/>
              <a:t>setiap</a:t>
            </a:r>
            <a:r>
              <a:rPr lang="en-US" dirty="0"/>
              <a:t> neuron pada </a:t>
            </a:r>
            <a:r>
              <a:rPr lang="en-US" dirty="0" err="1"/>
              <a:t>lapisan</a:t>
            </a:r>
            <a:r>
              <a:rPr lang="en-US" dirty="0"/>
              <a:t> ini </a:t>
            </a:r>
            <a:r>
              <a:rPr lang="en-US" dirty="0" err="1"/>
              <a:t>adalah</a:t>
            </a:r>
            <a:r>
              <a:rPr lang="en-US" dirty="0"/>
              <a:t> </a:t>
            </a:r>
            <a:r>
              <a:rPr lang="en-US" dirty="0" err="1"/>
              <a:t>fungsi</a:t>
            </a:r>
            <a:r>
              <a:rPr lang="en-US" dirty="0"/>
              <a:t> sigmoid biner(</a:t>
            </a:r>
            <a:r>
              <a:rPr lang="en-US" dirty="0" err="1"/>
              <a:t>logsig</a:t>
            </a:r>
            <a:r>
              <a:rPr lang="en-US" dirty="0"/>
              <a:t>)</a:t>
            </a:r>
          </a:p>
          <a:p>
            <a:pPr marL="742950" lvl="1" indent="-285750">
              <a:lnSpc>
                <a:spcPct val="150000"/>
              </a:lnSpc>
              <a:buFont typeface="Arial" panose="020B0604020202020204" pitchFamily="34" charset="0"/>
              <a:buChar char="•"/>
            </a:pPr>
            <a:r>
              <a:rPr lang="en-US" dirty="0"/>
              <a:t>1 </a:t>
            </a:r>
            <a:r>
              <a:rPr lang="en-US" dirty="0" err="1"/>
              <a:t>lapisan</a:t>
            </a:r>
            <a:r>
              <a:rPr lang="en-US" dirty="0"/>
              <a:t> output dengan 1 neuron, </a:t>
            </a:r>
            <a:r>
              <a:rPr lang="en-US" dirty="0" err="1"/>
              <a:t>fungsi</a:t>
            </a:r>
            <a:r>
              <a:rPr lang="en-US" dirty="0"/>
              <a:t> </a:t>
            </a:r>
            <a:r>
              <a:rPr lang="en-US" dirty="0" err="1"/>
              <a:t>aktivasi</a:t>
            </a:r>
            <a:r>
              <a:rPr lang="en-US" dirty="0"/>
              <a:t> yang </a:t>
            </a:r>
            <a:r>
              <a:rPr lang="en-US" dirty="0" err="1"/>
              <a:t>digunakan</a:t>
            </a:r>
            <a:r>
              <a:rPr lang="en-US" dirty="0"/>
              <a:t> pada neuron di </a:t>
            </a:r>
            <a:r>
              <a:rPr lang="en-US" dirty="0" err="1"/>
              <a:t>lapisan</a:t>
            </a:r>
            <a:r>
              <a:rPr lang="en-US" dirty="0"/>
              <a:t> ini </a:t>
            </a:r>
            <a:r>
              <a:rPr lang="en-US" dirty="0" err="1"/>
              <a:t>adalah</a:t>
            </a:r>
            <a:r>
              <a:rPr lang="en-US" dirty="0"/>
              <a:t> </a:t>
            </a:r>
            <a:r>
              <a:rPr lang="en-US" dirty="0" err="1"/>
              <a:t>fungsi</a:t>
            </a:r>
            <a:r>
              <a:rPr lang="en-US" dirty="0"/>
              <a:t> sigmoid  biner(</a:t>
            </a:r>
            <a:r>
              <a:rPr lang="en-US" dirty="0" err="1"/>
              <a:t>logsig</a:t>
            </a:r>
            <a:r>
              <a:rPr lang="en-US" dirty="0"/>
              <a:t>).</a:t>
            </a:r>
          </a:p>
          <a:p>
            <a:pPr marL="285750" indent="-285750">
              <a:lnSpc>
                <a:spcPct val="150000"/>
              </a:lnSpc>
              <a:buFont typeface="Arial" panose="020B0604020202020204" pitchFamily="34" charset="0"/>
              <a:buChar char="•"/>
            </a:pPr>
            <a:r>
              <a:rPr lang="en-US" dirty="0" err="1"/>
              <a:t>Bobot</a:t>
            </a:r>
            <a:r>
              <a:rPr lang="en-US" dirty="0"/>
              <a:t> </a:t>
            </a:r>
            <a:r>
              <a:rPr lang="en-US" dirty="0" err="1"/>
              <a:t>awal</a:t>
            </a:r>
            <a:r>
              <a:rPr lang="en-US" dirty="0"/>
              <a:t> yang </a:t>
            </a:r>
            <a:r>
              <a:rPr lang="en-US" dirty="0" err="1"/>
              <a:t>menghubungkan</a:t>
            </a:r>
            <a:r>
              <a:rPr lang="en-US" dirty="0"/>
              <a:t> neuron-neuron pada </a:t>
            </a:r>
            <a:r>
              <a:rPr lang="en-US" dirty="0" err="1"/>
              <a:t>lapisan</a:t>
            </a:r>
            <a:r>
              <a:rPr lang="en-US" dirty="0"/>
              <a:t> input dan </a:t>
            </a:r>
            <a:r>
              <a:rPr lang="en-US" dirty="0" err="1"/>
              <a:t>lapisan</a:t>
            </a:r>
            <a:r>
              <a:rPr lang="en-US" dirty="0"/>
              <a:t> </a:t>
            </a:r>
            <a:r>
              <a:rPr lang="en-US" dirty="0" err="1"/>
              <a:t>tersembunyi</a:t>
            </a:r>
            <a:r>
              <a:rPr lang="en-US" dirty="0"/>
              <a:t> (v11,v12,v21,v22) dan </a:t>
            </a:r>
            <a:r>
              <a:rPr lang="en-US" dirty="0" err="1"/>
              <a:t>bobot</a:t>
            </a:r>
            <a:r>
              <a:rPr lang="en-US" dirty="0"/>
              <a:t> bias v01  dan v02  </a:t>
            </a:r>
            <a:r>
              <a:rPr lang="en-US" dirty="0" err="1"/>
              <a:t>dipilih</a:t>
            </a:r>
            <a:r>
              <a:rPr lang="en-US" dirty="0"/>
              <a:t> </a:t>
            </a:r>
            <a:r>
              <a:rPr lang="en-US" dirty="0" err="1"/>
              <a:t>secara</a:t>
            </a:r>
            <a:r>
              <a:rPr lang="en-US" dirty="0"/>
              <a:t> </a:t>
            </a:r>
            <a:r>
              <a:rPr lang="en-US" dirty="0" err="1"/>
              <a:t>acak</a:t>
            </a:r>
            <a:r>
              <a:rPr lang="en-US" dirty="0"/>
              <a:t>. </a:t>
            </a:r>
            <a:r>
              <a:rPr lang="en-US" dirty="0" err="1"/>
              <a:t>Demikian</a:t>
            </a:r>
            <a:r>
              <a:rPr lang="en-US" dirty="0"/>
              <a:t> pula </a:t>
            </a:r>
            <a:r>
              <a:rPr lang="en-US" dirty="0" err="1"/>
              <a:t>bobot</a:t>
            </a:r>
            <a:r>
              <a:rPr lang="en-US" dirty="0"/>
              <a:t> </a:t>
            </a:r>
            <a:r>
              <a:rPr lang="en-US" dirty="0" err="1"/>
              <a:t>awal</a:t>
            </a:r>
            <a:r>
              <a:rPr lang="en-US" dirty="0"/>
              <a:t> yang </a:t>
            </a:r>
            <a:r>
              <a:rPr lang="en-US" dirty="0" err="1"/>
              <a:t>menghubungkan</a:t>
            </a:r>
            <a:r>
              <a:rPr lang="en-US" dirty="0"/>
              <a:t> neuron-neuron pada </a:t>
            </a:r>
            <a:r>
              <a:rPr lang="en-US" dirty="0" err="1"/>
              <a:t>lapisan</a:t>
            </a:r>
            <a:r>
              <a:rPr lang="en-US" dirty="0"/>
              <a:t> </a:t>
            </a:r>
            <a:r>
              <a:rPr lang="en-US" dirty="0" err="1"/>
              <a:t>tersembunyi</a:t>
            </a:r>
            <a:r>
              <a:rPr lang="en-US" dirty="0"/>
              <a:t> dan </a:t>
            </a:r>
            <a:r>
              <a:rPr lang="en-US" dirty="0" err="1"/>
              <a:t>lapisan</a:t>
            </a:r>
            <a:r>
              <a:rPr lang="en-US" dirty="0"/>
              <a:t> output (w1, w2 ) dan </a:t>
            </a:r>
            <a:r>
              <a:rPr lang="en-US" dirty="0" err="1"/>
              <a:t>bobot</a:t>
            </a:r>
            <a:r>
              <a:rPr lang="en-US" dirty="0"/>
              <a:t> bias w0  juga </a:t>
            </a:r>
            <a:r>
              <a:rPr lang="en-US" dirty="0" err="1"/>
              <a:t>dipilih</a:t>
            </a:r>
            <a:r>
              <a:rPr lang="en-US" dirty="0"/>
              <a:t> </a:t>
            </a:r>
            <a:r>
              <a:rPr lang="en-US" dirty="0" err="1"/>
              <a:t>secara</a:t>
            </a:r>
            <a:r>
              <a:rPr lang="en-US" dirty="0"/>
              <a:t> </a:t>
            </a:r>
            <a:r>
              <a:rPr lang="en-US" dirty="0" err="1"/>
              <a:t>acak</a:t>
            </a:r>
            <a:r>
              <a:rPr lang="en-US" dirty="0"/>
              <a:t>.</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ID" dirty="0"/>
          </a:p>
        </p:txBody>
      </p:sp>
    </p:spTree>
    <p:extLst>
      <p:ext uri="{BB962C8B-B14F-4D97-AF65-F5344CB8AC3E}">
        <p14:creationId xmlns:p14="http://schemas.microsoft.com/office/powerpoint/2010/main" val="28212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pic>
        <p:nvPicPr>
          <p:cNvPr id="2" name="Picture 13">
            <a:extLst>
              <a:ext uri="{FF2B5EF4-FFF2-40B4-BE49-F238E27FC236}">
                <a16:creationId xmlns:a16="http://schemas.microsoft.com/office/drawing/2014/main" id="{BE2B9730-CB68-E9E2-ABC2-BC126A794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0506" y="1581604"/>
            <a:ext cx="7756253" cy="471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270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graphicFrame>
        <p:nvGraphicFramePr>
          <p:cNvPr id="5" name="Table 5">
            <a:extLst>
              <a:ext uri="{FF2B5EF4-FFF2-40B4-BE49-F238E27FC236}">
                <a16:creationId xmlns:a16="http://schemas.microsoft.com/office/drawing/2014/main" id="{C47D27E0-B680-31FC-C0A9-BB87D4B7E183}"/>
              </a:ext>
            </a:extLst>
          </p:cNvPr>
          <p:cNvGraphicFramePr>
            <a:graphicFrameLocks noGrp="1"/>
          </p:cNvGraphicFramePr>
          <p:nvPr>
            <p:extLst/>
          </p:nvPr>
        </p:nvGraphicFramePr>
        <p:xfrm>
          <a:off x="1640114" y="157480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05023150"/>
                    </a:ext>
                  </a:extLst>
                </a:gridCol>
                <a:gridCol w="2709333">
                  <a:extLst>
                    <a:ext uri="{9D8B030D-6E8A-4147-A177-3AD203B41FA5}">
                      <a16:colId xmlns:a16="http://schemas.microsoft.com/office/drawing/2014/main" val="237236363"/>
                    </a:ext>
                  </a:extLst>
                </a:gridCol>
                <a:gridCol w="2709333">
                  <a:extLst>
                    <a:ext uri="{9D8B030D-6E8A-4147-A177-3AD203B41FA5}">
                      <a16:colId xmlns:a16="http://schemas.microsoft.com/office/drawing/2014/main" val="808096183"/>
                    </a:ext>
                  </a:extLst>
                </a:gridCol>
              </a:tblGrid>
              <a:tr h="370840">
                <a:tc>
                  <a:txBody>
                    <a:bodyPr/>
                    <a:lstStyle/>
                    <a:p>
                      <a:r>
                        <a:rPr lang="en-US" dirty="0"/>
                        <a:t>X1</a:t>
                      </a:r>
                      <a:endParaRPr lang="en-ID" dirty="0"/>
                    </a:p>
                  </a:txBody>
                  <a:tcPr/>
                </a:tc>
                <a:tc>
                  <a:txBody>
                    <a:bodyPr/>
                    <a:lstStyle/>
                    <a:p>
                      <a:r>
                        <a:rPr lang="en-US" dirty="0"/>
                        <a:t>X2</a:t>
                      </a:r>
                      <a:endParaRPr lang="en-ID" dirty="0"/>
                    </a:p>
                  </a:txBody>
                  <a:tcPr/>
                </a:tc>
                <a:tc>
                  <a:txBody>
                    <a:bodyPr/>
                    <a:lstStyle/>
                    <a:p>
                      <a:r>
                        <a:rPr lang="en-US" dirty="0"/>
                        <a:t>T</a:t>
                      </a:r>
                      <a:endParaRPr lang="en-ID" dirty="0"/>
                    </a:p>
                  </a:txBody>
                  <a:tcPr/>
                </a:tc>
                <a:extLst>
                  <a:ext uri="{0D108BD9-81ED-4DB2-BD59-A6C34878D82A}">
                    <a16:rowId xmlns:a16="http://schemas.microsoft.com/office/drawing/2014/main" val="1198038907"/>
                  </a:ext>
                </a:extLst>
              </a:tr>
              <a:tr h="370840">
                <a:tc>
                  <a:txBody>
                    <a:bodyPr/>
                    <a:lstStyle/>
                    <a:p>
                      <a:r>
                        <a:rPr lang="en-US" dirty="0"/>
                        <a:t>0</a:t>
                      </a:r>
                      <a:endParaRPr lang="en-ID" dirty="0"/>
                    </a:p>
                  </a:txBody>
                  <a:tcPr/>
                </a:tc>
                <a:tc>
                  <a:txBody>
                    <a:bodyPr/>
                    <a:lstStyle/>
                    <a:p>
                      <a:r>
                        <a:rPr lang="en-US" dirty="0"/>
                        <a:t>0</a:t>
                      </a:r>
                      <a:endParaRPr lang="en-ID" dirty="0"/>
                    </a:p>
                  </a:txBody>
                  <a:tcPr/>
                </a:tc>
                <a:tc>
                  <a:txBody>
                    <a:bodyPr/>
                    <a:lstStyle/>
                    <a:p>
                      <a:r>
                        <a:rPr lang="en-US" dirty="0"/>
                        <a:t>0</a:t>
                      </a:r>
                      <a:endParaRPr lang="en-ID" dirty="0"/>
                    </a:p>
                  </a:txBody>
                  <a:tcPr/>
                </a:tc>
                <a:extLst>
                  <a:ext uri="{0D108BD9-81ED-4DB2-BD59-A6C34878D82A}">
                    <a16:rowId xmlns:a16="http://schemas.microsoft.com/office/drawing/2014/main" val="472393445"/>
                  </a:ext>
                </a:extLst>
              </a:tr>
              <a:tr h="370840">
                <a:tc>
                  <a:txBody>
                    <a:bodyPr/>
                    <a:lstStyle/>
                    <a:p>
                      <a:r>
                        <a:rPr lang="en-US" dirty="0"/>
                        <a:t>0</a:t>
                      </a:r>
                      <a:endParaRPr lang="en-ID" dirty="0"/>
                    </a:p>
                  </a:txBody>
                  <a:tcPr/>
                </a:tc>
                <a:tc>
                  <a:txBody>
                    <a:bodyPr/>
                    <a:lstStyle/>
                    <a:p>
                      <a:r>
                        <a:rPr lang="en-US" dirty="0"/>
                        <a:t>1</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2315328247"/>
                  </a:ext>
                </a:extLst>
              </a:tr>
              <a:tr h="370840">
                <a:tc>
                  <a:txBody>
                    <a:bodyPr/>
                    <a:lstStyle/>
                    <a:p>
                      <a:r>
                        <a:rPr lang="en-US" dirty="0"/>
                        <a:t>1</a:t>
                      </a:r>
                      <a:endParaRPr lang="en-ID" dirty="0"/>
                    </a:p>
                  </a:txBody>
                  <a:tcPr/>
                </a:tc>
                <a:tc>
                  <a:txBody>
                    <a:bodyPr/>
                    <a:lstStyle/>
                    <a:p>
                      <a:r>
                        <a:rPr lang="en-US" dirty="0"/>
                        <a:t>0</a:t>
                      </a:r>
                      <a:endParaRPr lang="en-ID" dirty="0"/>
                    </a:p>
                  </a:txBody>
                  <a:tcPr/>
                </a:tc>
                <a:tc>
                  <a:txBody>
                    <a:bodyPr/>
                    <a:lstStyle/>
                    <a:p>
                      <a:r>
                        <a:rPr lang="en-US" dirty="0"/>
                        <a:t>1</a:t>
                      </a:r>
                      <a:endParaRPr lang="en-ID" dirty="0"/>
                    </a:p>
                  </a:txBody>
                  <a:tcPr/>
                </a:tc>
                <a:extLst>
                  <a:ext uri="{0D108BD9-81ED-4DB2-BD59-A6C34878D82A}">
                    <a16:rowId xmlns:a16="http://schemas.microsoft.com/office/drawing/2014/main" val="1086522718"/>
                  </a:ext>
                </a:extLst>
              </a:tr>
              <a:tr h="370840">
                <a:tc>
                  <a:txBody>
                    <a:bodyPr/>
                    <a:lstStyle/>
                    <a:p>
                      <a:r>
                        <a:rPr lang="en-US" dirty="0"/>
                        <a:t>1</a:t>
                      </a:r>
                      <a:endParaRPr lang="en-ID" dirty="0"/>
                    </a:p>
                  </a:txBody>
                  <a:tcPr/>
                </a:tc>
                <a:tc>
                  <a:txBody>
                    <a:bodyPr/>
                    <a:lstStyle/>
                    <a:p>
                      <a:r>
                        <a:rPr lang="en-US" dirty="0"/>
                        <a:t>1</a:t>
                      </a:r>
                      <a:endParaRPr lang="en-ID" dirty="0"/>
                    </a:p>
                  </a:txBody>
                  <a:tcPr/>
                </a:tc>
                <a:tc>
                  <a:txBody>
                    <a:bodyPr/>
                    <a:lstStyle/>
                    <a:p>
                      <a:r>
                        <a:rPr lang="en-US" dirty="0"/>
                        <a:t>0</a:t>
                      </a:r>
                      <a:endParaRPr lang="en-ID" dirty="0"/>
                    </a:p>
                  </a:txBody>
                  <a:tcPr/>
                </a:tc>
                <a:extLst>
                  <a:ext uri="{0D108BD9-81ED-4DB2-BD59-A6C34878D82A}">
                    <a16:rowId xmlns:a16="http://schemas.microsoft.com/office/drawing/2014/main" val="288546716"/>
                  </a:ext>
                </a:extLst>
              </a:tr>
            </a:tbl>
          </a:graphicData>
        </a:graphic>
      </p:graphicFrame>
      <p:sp>
        <p:nvSpPr>
          <p:cNvPr id="7" name="TextBox 6">
            <a:extLst>
              <a:ext uri="{FF2B5EF4-FFF2-40B4-BE49-F238E27FC236}">
                <a16:creationId xmlns:a16="http://schemas.microsoft.com/office/drawing/2014/main" id="{B66F83CE-8A1C-FD5A-561E-0AC8FB8EF0D5}"/>
              </a:ext>
            </a:extLst>
          </p:cNvPr>
          <p:cNvSpPr txBox="1"/>
          <p:nvPr/>
        </p:nvSpPr>
        <p:spPr>
          <a:xfrm>
            <a:off x="1640114" y="3520290"/>
            <a:ext cx="6101442" cy="2549737"/>
          </a:xfrm>
          <a:prstGeom prst="rect">
            <a:avLst/>
          </a:prstGeom>
          <a:noFill/>
        </p:spPr>
        <p:txBody>
          <a:bodyPr wrap="square">
            <a:spAutoFit/>
          </a:bodyPr>
          <a:lstStyle/>
          <a:p>
            <a:pPr algn="just">
              <a:lnSpc>
                <a:spcPct val="150000"/>
              </a:lnSpc>
            </a:pPr>
            <a:r>
              <a:rPr lang="en-US" sz="1800" dirty="0" err="1">
                <a:solidFill>
                  <a:srgbClr val="000000"/>
                </a:solidFill>
                <a:effectLst/>
                <a:ea typeface="Arial" panose="020B0604020202020204" pitchFamily="34" charset="0"/>
              </a:rPr>
              <a:t>Jumlah</a:t>
            </a:r>
            <a:r>
              <a:rPr lang="en-US" sz="1800" dirty="0">
                <a:solidFill>
                  <a:srgbClr val="000000"/>
                </a:solidFill>
                <a:effectLst/>
                <a:ea typeface="Arial" panose="020B0604020202020204" pitchFamily="34" charset="0"/>
              </a:rPr>
              <a:t> neuron pada input layer  = 4</a:t>
            </a:r>
            <a:endParaRPr lang="en-ID" sz="1800" dirty="0">
              <a:solidFill>
                <a:srgbClr val="000000"/>
              </a:solidFill>
              <a:effectLst/>
              <a:ea typeface="Arial" panose="020B0604020202020204" pitchFamily="34" charset="0"/>
            </a:endParaRPr>
          </a:p>
          <a:p>
            <a:pPr algn="just">
              <a:lnSpc>
                <a:spcPct val="150000"/>
              </a:lnSpc>
            </a:pPr>
            <a:r>
              <a:rPr lang="en-US" sz="1800" dirty="0" err="1">
                <a:solidFill>
                  <a:srgbClr val="000000"/>
                </a:solidFill>
                <a:effectLst/>
                <a:ea typeface="Arial" panose="020B0604020202020204" pitchFamily="34" charset="0"/>
              </a:rPr>
              <a:t>Jumlah</a:t>
            </a:r>
            <a:r>
              <a:rPr lang="en-US" sz="1800" dirty="0">
                <a:solidFill>
                  <a:srgbClr val="000000"/>
                </a:solidFill>
                <a:effectLst/>
                <a:ea typeface="Arial" panose="020B0604020202020204" pitchFamily="34" charset="0"/>
              </a:rPr>
              <a:t> neuron pada hidden layer = 2</a:t>
            </a:r>
            <a:endParaRPr lang="en-ID" sz="1800" dirty="0">
              <a:solidFill>
                <a:srgbClr val="000000"/>
              </a:solidFill>
              <a:effectLst/>
              <a:ea typeface="Arial" panose="020B0604020202020204" pitchFamily="34" charset="0"/>
            </a:endParaRPr>
          </a:p>
          <a:p>
            <a:pPr algn="just">
              <a:lnSpc>
                <a:spcPct val="150000"/>
              </a:lnSpc>
            </a:pPr>
            <a:r>
              <a:rPr lang="en-US" sz="1800" dirty="0" err="1">
                <a:solidFill>
                  <a:srgbClr val="000000"/>
                </a:solidFill>
                <a:effectLst/>
                <a:ea typeface="Arial" panose="020B0604020202020204" pitchFamily="34" charset="0"/>
              </a:rPr>
              <a:t>Jumlah</a:t>
            </a:r>
            <a:r>
              <a:rPr lang="en-US" sz="1800" dirty="0">
                <a:solidFill>
                  <a:srgbClr val="000000"/>
                </a:solidFill>
                <a:effectLst/>
                <a:ea typeface="Arial" panose="020B0604020202020204" pitchFamily="34" charset="0"/>
              </a:rPr>
              <a:t> neuron pada output layer = 1 </a:t>
            </a:r>
            <a:endParaRPr lang="en-ID" sz="1800" dirty="0">
              <a:solidFill>
                <a:srgbClr val="000000"/>
              </a:solidFill>
              <a:effectLst/>
              <a:ea typeface="Arial" panose="020B0604020202020204" pitchFamily="34" charset="0"/>
            </a:endParaRPr>
          </a:p>
          <a:p>
            <a:pPr algn="just">
              <a:lnSpc>
                <a:spcPct val="150000"/>
              </a:lnSpc>
            </a:pPr>
            <a:r>
              <a:rPr lang="en-US" sz="1800" dirty="0">
                <a:solidFill>
                  <a:srgbClr val="000000"/>
                </a:solidFill>
                <a:effectLst/>
                <a:ea typeface="Arial" panose="020B0604020202020204" pitchFamily="34" charset="0"/>
              </a:rPr>
              <a:t>Learning rate (α) = 0,02</a:t>
            </a:r>
            <a:endParaRPr lang="en-ID" sz="1800" dirty="0">
              <a:solidFill>
                <a:srgbClr val="000000"/>
              </a:solidFill>
              <a:effectLst/>
              <a:ea typeface="Arial" panose="020B0604020202020204" pitchFamily="34" charset="0"/>
            </a:endParaRPr>
          </a:p>
          <a:p>
            <a:pPr algn="just">
              <a:lnSpc>
                <a:spcPct val="150000"/>
              </a:lnSpc>
            </a:pPr>
            <a:r>
              <a:rPr lang="en-US" sz="1800" dirty="0" err="1">
                <a:solidFill>
                  <a:srgbClr val="000000"/>
                </a:solidFill>
                <a:effectLst/>
                <a:ea typeface="Arial" panose="020B0604020202020204" pitchFamily="34" charset="0"/>
              </a:rPr>
              <a:t>Maksimum</a:t>
            </a:r>
            <a:r>
              <a:rPr lang="en-US" sz="1800" dirty="0">
                <a:solidFill>
                  <a:srgbClr val="000000"/>
                </a:solidFill>
                <a:effectLst/>
                <a:ea typeface="Arial" panose="020B0604020202020204" pitchFamily="34" charset="0"/>
              </a:rPr>
              <a:t> </a:t>
            </a:r>
            <a:r>
              <a:rPr lang="en-US" sz="1800" dirty="0" err="1">
                <a:solidFill>
                  <a:srgbClr val="000000"/>
                </a:solidFill>
                <a:effectLst/>
                <a:ea typeface="Arial" panose="020B0604020202020204" pitchFamily="34" charset="0"/>
              </a:rPr>
              <a:t>Epoh</a:t>
            </a:r>
            <a:r>
              <a:rPr lang="en-US" sz="1800" dirty="0">
                <a:solidFill>
                  <a:srgbClr val="000000"/>
                </a:solidFill>
                <a:effectLst/>
                <a:ea typeface="Arial" panose="020B0604020202020204" pitchFamily="34" charset="0"/>
              </a:rPr>
              <a:t> = 500</a:t>
            </a:r>
            <a:endParaRPr lang="en-ID" sz="1800" dirty="0">
              <a:solidFill>
                <a:srgbClr val="000000"/>
              </a:solidFill>
              <a:effectLst/>
              <a:ea typeface="Arial" panose="020B0604020202020204" pitchFamily="34" charset="0"/>
            </a:endParaRPr>
          </a:p>
          <a:p>
            <a:pPr algn="just">
              <a:lnSpc>
                <a:spcPct val="150000"/>
              </a:lnSpc>
            </a:pPr>
            <a:r>
              <a:rPr lang="en-US" sz="1800" dirty="0">
                <a:solidFill>
                  <a:srgbClr val="000000"/>
                </a:solidFill>
                <a:effectLst/>
                <a:ea typeface="Arial" panose="020B0604020202020204" pitchFamily="34" charset="0"/>
              </a:rPr>
              <a:t>Target Error  = 0,01</a:t>
            </a:r>
            <a:endParaRPr lang="en-ID" sz="1800" dirty="0">
              <a:solidFill>
                <a:srgbClr val="000000"/>
              </a:solidFill>
              <a:effectLst/>
              <a:ea typeface="Arial" panose="020B0604020202020204" pitchFamily="34" charset="0"/>
            </a:endParaRPr>
          </a:p>
        </p:txBody>
      </p:sp>
    </p:spTree>
    <p:extLst>
      <p:ext uri="{BB962C8B-B14F-4D97-AF65-F5344CB8AC3E}">
        <p14:creationId xmlns:p14="http://schemas.microsoft.com/office/powerpoint/2010/main" val="1792745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sp>
        <p:nvSpPr>
          <p:cNvPr id="8" name="TextBox 7">
            <a:extLst>
              <a:ext uri="{FF2B5EF4-FFF2-40B4-BE49-F238E27FC236}">
                <a16:creationId xmlns:a16="http://schemas.microsoft.com/office/drawing/2014/main" id="{6235C6D3-0C58-8B82-E31C-EC26AD824EF1}"/>
              </a:ext>
            </a:extLst>
          </p:cNvPr>
          <p:cNvSpPr txBox="1"/>
          <p:nvPr/>
        </p:nvSpPr>
        <p:spPr>
          <a:xfrm>
            <a:off x="903514" y="1112594"/>
            <a:ext cx="11288486" cy="5529719"/>
          </a:xfrm>
          <a:prstGeom prst="rect">
            <a:avLst/>
          </a:prstGeom>
          <a:noFill/>
        </p:spPr>
        <p:txBody>
          <a:bodyPr wrap="square">
            <a:spAutoFit/>
          </a:bodyPr>
          <a:lstStyle/>
          <a:p>
            <a:pPr algn="just"/>
            <a:r>
              <a:rPr lang="en-US" sz="1600" dirty="0" err="1">
                <a:solidFill>
                  <a:srgbClr val="000000"/>
                </a:solidFill>
                <a:effectLst/>
                <a:latin typeface="Courier New" panose="02070309020205020404" pitchFamily="49" charset="0"/>
                <a:ea typeface="Arial" panose="020B0604020202020204" pitchFamily="34" charset="0"/>
              </a:rPr>
              <a:t>Bobot</a:t>
            </a:r>
            <a:r>
              <a:rPr lang="en-US" sz="1600" dirty="0">
                <a:solidFill>
                  <a:srgbClr val="000000"/>
                </a:solidFill>
                <a:effectLst/>
                <a:latin typeface="Courier New" panose="02070309020205020404" pitchFamily="49" charset="0"/>
                <a:ea typeface="Arial" panose="020B0604020202020204" pitchFamily="34" charset="0"/>
              </a:rPr>
              <a:t> </a:t>
            </a:r>
            <a:r>
              <a:rPr lang="en-US" sz="1600" dirty="0" err="1">
                <a:solidFill>
                  <a:srgbClr val="000000"/>
                </a:solidFill>
                <a:effectLst/>
                <a:latin typeface="Courier New" panose="02070309020205020404" pitchFamily="49" charset="0"/>
                <a:ea typeface="Arial" panose="020B0604020202020204" pitchFamily="34" charset="0"/>
              </a:rPr>
              <a:t>awal</a:t>
            </a:r>
            <a:r>
              <a:rPr lang="en-US" sz="1600" dirty="0">
                <a:solidFill>
                  <a:srgbClr val="000000"/>
                </a:solidFill>
                <a:effectLst/>
                <a:latin typeface="Courier New" panose="02070309020205020404" pitchFamily="49" charset="0"/>
                <a:ea typeface="Arial" panose="020B0604020202020204" pitchFamily="34" charset="0"/>
              </a:rPr>
              <a:t> (</a:t>
            </a:r>
            <a:r>
              <a:rPr lang="en-US" sz="1600" dirty="0" err="1">
                <a:solidFill>
                  <a:srgbClr val="000000"/>
                </a:solidFill>
                <a:effectLst/>
                <a:latin typeface="Courier New" panose="02070309020205020404" pitchFamily="49" charset="0"/>
                <a:ea typeface="Arial" panose="020B0604020202020204" pitchFamily="34" charset="0"/>
              </a:rPr>
              <a:t>ditentukan</a:t>
            </a:r>
            <a:r>
              <a:rPr lang="en-US" sz="1600" dirty="0">
                <a:solidFill>
                  <a:srgbClr val="000000"/>
                </a:solidFill>
                <a:effectLst/>
                <a:latin typeface="Courier New" panose="02070309020205020404" pitchFamily="49" charset="0"/>
                <a:ea typeface="Arial" panose="020B0604020202020204" pitchFamily="34" charset="0"/>
              </a:rPr>
              <a:t> </a:t>
            </a:r>
            <a:r>
              <a:rPr lang="en-US" sz="1600" dirty="0" err="1">
                <a:solidFill>
                  <a:srgbClr val="000000"/>
                </a:solidFill>
                <a:effectLst/>
                <a:latin typeface="Courier New" panose="02070309020205020404" pitchFamily="49" charset="0"/>
                <a:ea typeface="Arial" panose="020B0604020202020204" pitchFamily="34" charset="0"/>
              </a:rPr>
              <a:t>secara</a:t>
            </a:r>
            <a:r>
              <a:rPr lang="en-US" sz="1600" dirty="0">
                <a:solidFill>
                  <a:srgbClr val="000000"/>
                </a:solidFill>
                <a:effectLst/>
                <a:latin typeface="Courier New" panose="02070309020205020404" pitchFamily="49" charset="0"/>
                <a:ea typeface="Arial" panose="020B0604020202020204" pitchFamily="34" charset="0"/>
              </a:rPr>
              <a:t> </a:t>
            </a:r>
            <a:r>
              <a:rPr lang="en-US" sz="1600" dirty="0" err="1">
                <a:solidFill>
                  <a:srgbClr val="000000"/>
                </a:solidFill>
                <a:effectLst/>
                <a:latin typeface="Courier New" panose="02070309020205020404" pitchFamily="49" charset="0"/>
                <a:ea typeface="Arial" panose="020B0604020202020204" pitchFamily="34" charset="0"/>
              </a:rPr>
              <a:t>acak</a:t>
            </a:r>
            <a:r>
              <a:rPr lang="en-US" sz="1600" dirty="0">
                <a:solidFill>
                  <a:srgbClr val="000000"/>
                </a:solidFill>
                <a:effectLst/>
                <a:latin typeface="Courier New" panose="02070309020205020404" pitchFamily="49" charset="0"/>
                <a:ea typeface="Arial" panose="020B0604020202020204" pitchFamily="34" charset="0"/>
              </a:rPr>
              <a:t>):  </a:t>
            </a:r>
            <a:endParaRPr lang="en-ID" sz="1600" dirty="0">
              <a:solidFill>
                <a:srgbClr val="000000"/>
              </a:solidFill>
              <a:effectLst/>
              <a:latin typeface="Arial" panose="020B0604020202020204" pitchFamily="34" charset="0"/>
              <a:ea typeface="Arial" panose="020B0604020202020204" pitchFamily="34" charset="0"/>
            </a:endParaRPr>
          </a:p>
          <a:p>
            <a:pPr marL="342900" lvl="0" indent="-342900" algn="just">
              <a:spcAft>
                <a:spcPts val="1000"/>
              </a:spcAft>
              <a:buFont typeface="Symbol" panose="05050102010706020507" pitchFamily="18" charset="2"/>
              <a:buChar char=""/>
            </a:pPr>
            <a:r>
              <a:rPr lang="en-US"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Bobot</a:t>
            </a:r>
            <a:r>
              <a:rPr lang="en-US"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Awal input </a:t>
            </a:r>
            <a:r>
              <a:rPr lang="en-US"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ke</a:t>
            </a:r>
            <a:r>
              <a:rPr lang="en-US"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hidden  </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v = </a:t>
            </a:r>
            <a:endParaRPr lang="en-ID" sz="1600" dirty="0">
              <a:solidFill>
                <a:srgbClr val="000000"/>
              </a:solidFill>
              <a:effectLst/>
              <a:latin typeface="Arial" panose="020B0604020202020204" pitchFamily="34" charset="0"/>
              <a:ea typeface="Arial" panose="020B0604020202020204" pitchFamily="34"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  0,9562   0,7762   0,1623   0,2886</a:t>
            </a:r>
            <a:endParaRPr lang="en-ID" sz="1600" dirty="0">
              <a:solidFill>
                <a:srgbClr val="000000"/>
              </a:solidFill>
              <a:effectLst/>
              <a:latin typeface="Arial" panose="020B0604020202020204" pitchFamily="34" charset="0"/>
              <a:ea typeface="Arial" panose="020B0604020202020204" pitchFamily="34"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  0,1962   0,6133   0,0311   0,9711</a:t>
            </a:r>
            <a:endParaRPr lang="en-ID" sz="1600" dirty="0">
              <a:solidFill>
                <a:srgbClr val="000000"/>
              </a:solidFill>
              <a:effectLst/>
              <a:latin typeface="Arial" panose="020B0604020202020204" pitchFamily="34" charset="0"/>
              <a:ea typeface="Arial" panose="020B0604020202020204" pitchFamily="34" charset="0"/>
            </a:endParaRPr>
          </a:p>
          <a:p>
            <a:pPr algn="just"/>
            <a:r>
              <a:rPr lang="en-US" sz="1600" dirty="0">
                <a:solidFill>
                  <a:srgbClr val="000000"/>
                </a:solidFill>
                <a:effectLst/>
                <a:latin typeface="Courier New" panose="02070309020205020404" pitchFamily="49" charset="0"/>
                <a:ea typeface="Arial" panose="020B0604020202020204" pitchFamily="34" charset="0"/>
              </a:rPr>
              <a:t> </a:t>
            </a:r>
            <a:endParaRPr lang="en-ID" sz="1600" dirty="0">
              <a:solidFill>
                <a:srgbClr val="000000"/>
              </a:solidFill>
              <a:effectLst/>
              <a:latin typeface="Arial" panose="020B0604020202020204" pitchFamily="34" charset="0"/>
              <a:ea typeface="Arial" panose="020B0604020202020204" pitchFamily="34" charset="0"/>
            </a:endParaRPr>
          </a:p>
          <a:p>
            <a:pPr marL="342900" lvl="0" indent="-342900" algn="just">
              <a:spcAft>
                <a:spcPts val="1000"/>
              </a:spcAft>
              <a:buFont typeface="Symbol" panose="05050102010706020507" pitchFamily="18" charset="2"/>
              <a:buChar char=""/>
            </a:pPr>
            <a:r>
              <a:rPr lang="en-US"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Bobot</a:t>
            </a:r>
            <a:r>
              <a:rPr lang="en-US"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Awal bias </a:t>
            </a:r>
            <a:r>
              <a:rPr lang="en-US"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ke</a:t>
            </a:r>
            <a:r>
              <a:rPr lang="en-US"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hidden </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v0 = </a:t>
            </a:r>
            <a:endParaRPr lang="en-ID" sz="1600" dirty="0">
              <a:solidFill>
                <a:srgbClr val="000000"/>
              </a:solidFill>
              <a:effectLst/>
              <a:latin typeface="Arial" panose="020B0604020202020204" pitchFamily="34" charset="0"/>
              <a:ea typeface="Arial" panose="020B0604020202020204" pitchFamily="34"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  0,7496   0,3796   0,7256   0,1628 </a:t>
            </a:r>
            <a:endParaRPr lang="en-ID" sz="1600" dirty="0">
              <a:solidFill>
                <a:srgbClr val="000000"/>
              </a:solidFill>
              <a:effectLst/>
              <a:latin typeface="Arial" panose="020B0604020202020204" pitchFamily="34" charset="0"/>
              <a:ea typeface="Arial" panose="020B0604020202020204" pitchFamily="34"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 </a:t>
            </a:r>
            <a:endParaRPr lang="en-ID" sz="1600" dirty="0">
              <a:solidFill>
                <a:srgbClr val="000000"/>
              </a:solidFill>
              <a:effectLst/>
              <a:latin typeface="Arial" panose="020B0604020202020204" pitchFamily="34" charset="0"/>
              <a:ea typeface="Arial" panose="020B0604020202020204" pitchFamily="34" charset="0"/>
            </a:endParaRPr>
          </a:p>
          <a:p>
            <a:pPr marL="342900" lvl="0" indent="-342900" algn="just">
              <a:spcAft>
                <a:spcPts val="1000"/>
              </a:spcAft>
              <a:buFont typeface="Symbol" panose="05050102010706020507" pitchFamily="18" charset="2"/>
              <a:buChar char=""/>
            </a:pPr>
            <a:r>
              <a:rPr lang="en-US"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Bobot</a:t>
            </a:r>
            <a:r>
              <a:rPr lang="en-US"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Awal hidden </a:t>
            </a:r>
            <a:r>
              <a:rPr lang="en-US"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ke</a:t>
            </a:r>
            <a:r>
              <a:rPr lang="en-US"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output </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w = </a:t>
            </a:r>
            <a:endParaRPr lang="en-ID" sz="1600" dirty="0">
              <a:solidFill>
                <a:srgbClr val="000000"/>
              </a:solidFill>
              <a:effectLst/>
              <a:latin typeface="Arial" panose="020B0604020202020204" pitchFamily="34" charset="0"/>
              <a:ea typeface="Arial" panose="020B0604020202020204" pitchFamily="34"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  0,2280</a:t>
            </a:r>
            <a:endParaRPr lang="en-ID" sz="1600" dirty="0">
              <a:solidFill>
                <a:srgbClr val="000000"/>
              </a:solidFill>
              <a:effectLst/>
              <a:latin typeface="Arial" panose="020B0604020202020204" pitchFamily="34" charset="0"/>
              <a:ea typeface="Arial" panose="020B0604020202020204" pitchFamily="34"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  0,9585</a:t>
            </a:r>
            <a:endParaRPr lang="en-ID" sz="1600" dirty="0">
              <a:solidFill>
                <a:srgbClr val="000000"/>
              </a:solidFill>
              <a:effectLst/>
              <a:latin typeface="Arial" panose="020B0604020202020204" pitchFamily="34" charset="0"/>
              <a:ea typeface="Arial" panose="020B0604020202020204" pitchFamily="34"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  0,6799</a:t>
            </a:r>
            <a:endParaRPr lang="en-ID" sz="1600" dirty="0">
              <a:solidFill>
                <a:srgbClr val="000000"/>
              </a:solidFill>
              <a:effectLst/>
              <a:latin typeface="Arial" panose="020B0604020202020204" pitchFamily="34" charset="0"/>
              <a:ea typeface="Arial" panose="020B0604020202020204" pitchFamily="34"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  0,0550</a:t>
            </a:r>
            <a:endParaRPr lang="en-ID" sz="1600" dirty="0">
              <a:solidFill>
                <a:srgbClr val="000000"/>
              </a:solidFill>
              <a:effectLst/>
              <a:latin typeface="Arial" panose="020B0604020202020204" pitchFamily="34" charset="0"/>
              <a:ea typeface="Arial" panose="020B0604020202020204" pitchFamily="34" charset="0"/>
            </a:endParaRPr>
          </a:p>
          <a:p>
            <a:pPr algn="just"/>
            <a:r>
              <a:rPr lang="en-US" sz="1600" dirty="0">
                <a:solidFill>
                  <a:srgbClr val="000000"/>
                </a:solidFill>
                <a:effectLst/>
                <a:latin typeface="Courier New" panose="02070309020205020404" pitchFamily="49" charset="0"/>
                <a:ea typeface="Arial" panose="020B0604020202020204" pitchFamily="34" charset="0"/>
              </a:rPr>
              <a:t> </a:t>
            </a:r>
            <a:endParaRPr lang="en-ID" sz="1600" dirty="0">
              <a:solidFill>
                <a:srgbClr val="000000"/>
              </a:solidFill>
              <a:effectLst/>
              <a:latin typeface="Arial" panose="020B0604020202020204" pitchFamily="34" charset="0"/>
              <a:ea typeface="Arial" panose="020B0604020202020204" pitchFamily="34" charset="0"/>
            </a:endParaRPr>
          </a:p>
          <a:p>
            <a:pPr marL="342900" lvl="0" indent="-342900" algn="just">
              <a:spcAft>
                <a:spcPts val="1000"/>
              </a:spcAft>
              <a:buFont typeface="Symbol" panose="05050102010706020507" pitchFamily="18" charset="2"/>
              <a:buChar char=""/>
            </a:pPr>
            <a:r>
              <a:rPr lang="en-US"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Bobot</a:t>
            </a:r>
            <a:r>
              <a:rPr lang="en-US"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Awal bias </a:t>
            </a:r>
            <a:r>
              <a:rPr lang="en-US" sz="1600" dirty="0"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ke</a:t>
            </a:r>
            <a:r>
              <a:rPr lang="en-US" sz="1600" dirty="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output </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w0 = </a:t>
            </a:r>
            <a:endParaRPr lang="en-ID" sz="1600" dirty="0">
              <a:solidFill>
                <a:srgbClr val="000000"/>
              </a:solidFill>
              <a:effectLst/>
              <a:latin typeface="Arial" panose="020B0604020202020204" pitchFamily="34" charset="0"/>
              <a:ea typeface="Arial" panose="020B0604020202020204" pitchFamily="34" charset="0"/>
            </a:endParaRPr>
          </a:p>
          <a:p>
            <a:pPr marL="270510" algn="just"/>
            <a:r>
              <a:rPr lang="en-US" sz="1600" dirty="0">
                <a:solidFill>
                  <a:srgbClr val="000000"/>
                </a:solidFill>
                <a:effectLst/>
                <a:latin typeface="Courier New" panose="02070309020205020404" pitchFamily="49" charset="0"/>
                <a:ea typeface="Arial" panose="020B0604020202020204" pitchFamily="34" charset="0"/>
              </a:rPr>
              <a:t>  0,9505</a:t>
            </a:r>
            <a:endParaRPr lang="en-ID" sz="1600" dirty="0">
              <a:solidFill>
                <a:srgbClr val="00000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4461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6872" y="1718620"/>
            <a:ext cx="6181725" cy="2619375"/>
          </a:xfrm>
          <a:prstGeom prst="rect">
            <a:avLst/>
          </a:prstGeom>
        </p:spPr>
      </p:pic>
    </p:spTree>
    <p:extLst>
      <p:ext uri="{BB962C8B-B14F-4D97-AF65-F5344CB8AC3E}">
        <p14:creationId xmlns:p14="http://schemas.microsoft.com/office/powerpoint/2010/main" val="989727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sp>
        <p:nvSpPr>
          <p:cNvPr id="8" name="TextBox 7">
            <a:extLst>
              <a:ext uri="{FF2B5EF4-FFF2-40B4-BE49-F238E27FC236}">
                <a16:creationId xmlns:a16="http://schemas.microsoft.com/office/drawing/2014/main" id="{6235C6D3-0C58-8B82-E31C-EC26AD824EF1}"/>
              </a:ext>
            </a:extLst>
          </p:cNvPr>
          <p:cNvSpPr txBox="1"/>
          <p:nvPr/>
        </p:nvSpPr>
        <p:spPr>
          <a:xfrm>
            <a:off x="1066800" y="1205319"/>
            <a:ext cx="4221719" cy="830997"/>
          </a:xfrm>
          <a:prstGeom prst="rect">
            <a:avLst/>
          </a:prstGeom>
          <a:noFill/>
        </p:spPr>
        <p:txBody>
          <a:bodyPr wrap="square">
            <a:spAutoFit/>
          </a:bodyPr>
          <a:lstStyle/>
          <a:p>
            <a:pPr algn="just"/>
            <a:r>
              <a:rPr lang="en-US" sz="2400" b="1" dirty="0">
                <a:solidFill>
                  <a:schemeClr val="accent1">
                    <a:lumMod val="50000"/>
                  </a:schemeClr>
                </a:solidFill>
                <a:effectLst/>
                <a:ea typeface="Arial" panose="020B0604020202020204" pitchFamily="34" charset="0"/>
              </a:rPr>
              <a:t>Feedforward</a:t>
            </a:r>
          </a:p>
          <a:p>
            <a:pPr algn="just"/>
            <a:endParaRPr lang="en-US" sz="2400" b="1" dirty="0">
              <a:solidFill>
                <a:schemeClr val="accent1">
                  <a:lumMod val="50000"/>
                </a:schemeClr>
              </a:solidFill>
              <a:effectLst/>
              <a:ea typeface="Arial" panose="020B0604020202020204" pitchFamily="34" charset="0"/>
            </a:endParaRPr>
          </a:p>
        </p:txBody>
      </p:sp>
      <p:pic>
        <p:nvPicPr>
          <p:cNvPr id="8207" name="Picture 15">
            <a:extLst>
              <a:ext uri="{FF2B5EF4-FFF2-40B4-BE49-F238E27FC236}">
                <a16:creationId xmlns:a16="http://schemas.microsoft.com/office/drawing/2014/main" id="{ECBC01AE-2A64-2A25-D8DC-2E465A814E6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5457" y="2416845"/>
            <a:ext cx="1867903" cy="694435"/>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a:extLst>
              <a:ext uri="{FF2B5EF4-FFF2-40B4-BE49-F238E27FC236}">
                <a16:creationId xmlns:a16="http://schemas.microsoft.com/office/drawing/2014/main" id="{F1554987-5B00-F3AB-54A2-5637792B6AF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5457" y="3225052"/>
            <a:ext cx="3285706" cy="694435"/>
          </a:xfrm>
          <a:prstGeom prst="rect">
            <a:avLst/>
          </a:prstGeom>
          <a:noFill/>
          <a:extLst>
            <a:ext uri="{909E8E84-426E-40DD-AFC4-6F175D3DCCD1}">
              <a14:hiddenFill xmlns:a14="http://schemas.microsoft.com/office/drawing/2010/main">
                <a:solidFill>
                  <a:srgbClr val="FFFFFF"/>
                </a:solidFill>
              </a14:hiddenFill>
            </a:ext>
          </a:extLst>
        </p:spPr>
      </p:pic>
      <p:pic>
        <p:nvPicPr>
          <p:cNvPr id="8205" name="Picture 13">
            <a:extLst>
              <a:ext uri="{FF2B5EF4-FFF2-40B4-BE49-F238E27FC236}">
                <a16:creationId xmlns:a16="http://schemas.microsoft.com/office/drawing/2014/main" id="{FC0A6DF0-A3AC-A87E-3863-ACDA0AB6548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5457" y="3901638"/>
            <a:ext cx="3285706" cy="694435"/>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A5A2BA8C-FF6C-476B-B094-77FFD566131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5457" y="4596073"/>
            <a:ext cx="3285706" cy="694435"/>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11">
            <a:extLst>
              <a:ext uri="{FF2B5EF4-FFF2-40B4-BE49-F238E27FC236}">
                <a16:creationId xmlns:a16="http://schemas.microsoft.com/office/drawing/2014/main" id="{71DCFC14-81D9-5C9D-0F63-ACAB2965C58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95457" y="5368061"/>
            <a:ext cx="3285706" cy="69443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6">
            <a:extLst>
              <a:ext uri="{FF2B5EF4-FFF2-40B4-BE49-F238E27FC236}">
                <a16:creationId xmlns:a16="http://schemas.microsoft.com/office/drawing/2014/main" id="{3A51BFDE-70DE-6735-33AA-58385D6CFE1F}"/>
              </a:ext>
            </a:extLst>
          </p:cNvPr>
          <p:cNvSpPr>
            <a:spLocks noChangeArrowheads="1"/>
          </p:cNvSpPr>
          <p:nvPr/>
        </p:nvSpPr>
        <p:spPr bwMode="auto">
          <a:xfrm>
            <a:off x="1066800" y="1624634"/>
            <a:ext cx="4810932"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Data </a:t>
            </a:r>
            <a:r>
              <a:rPr kumimoji="0" lang="en-US" altLang="en-US" sz="1600" b="1"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ke</a:t>
            </a:r>
            <a:r>
              <a:rPr kumimoji="0" lang="en-US" altLang="en-US" sz="1600" b="1"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1</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Operasi</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pada Hidden Layer</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&gt; </a:t>
            </a:r>
            <a:r>
              <a:rPr kumimoji="0" lang="en-US" altLang="en-US" sz="1600" b="0"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Penjumlahan</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terbobot</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z_in</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v0</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11</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*x</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11</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21</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*x</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12</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0,7496 + 0,9562*0 + 0,1962*0</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0,7496</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z_in</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2</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v0</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2</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12</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*x</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11</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22</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*x</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12</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0,3796 + 0,7762*0 + 0,6133*0</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0,3796</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z_in</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3</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v0</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3</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13</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*x</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11</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23</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*x</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0,7256 + 0,1623*0 + 0,0311*0</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0,7256</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z_in</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4</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v0</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4</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v</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14</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*x</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11 </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v</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24</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*x</a:t>
            </a:r>
            <a:r>
              <a:rPr kumimoji="0" lang="en-US" altLang="en-US" sz="1600" b="0" i="0" u="none" strike="noStrike" cap="none" normalizeH="0" baseline="-3000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12</a:t>
            </a: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0,1628 + 0,2886*0 + 0,9711*0</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0,1628</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0" name="Rectangle 17">
            <a:extLst>
              <a:ext uri="{FF2B5EF4-FFF2-40B4-BE49-F238E27FC236}">
                <a16:creationId xmlns:a16="http://schemas.microsoft.com/office/drawing/2014/main" id="{712F8CDE-588A-EF1C-07FC-53A1087F60CA}"/>
              </a:ext>
            </a:extLst>
          </p:cNvPr>
          <p:cNvSpPr>
            <a:spLocks noChangeArrowheads="1"/>
          </p:cNvSpPr>
          <p:nvPr/>
        </p:nvSpPr>
        <p:spPr bwMode="auto">
          <a:xfrm>
            <a:off x="7195457" y="2963444"/>
            <a:ext cx="240455" cy="1059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sz="2800"/>
          </a:p>
        </p:txBody>
      </p:sp>
      <p:sp>
        <p:nvSpPr>
          <p:cNvPr id="11" name="Rectangle 18">
            <a:extLst>
              <a:ext uri="{FF2B5EF4-FFF2-40B4-BE49-F238E27FC236}">
                <a16:creationId xmlns:a16="http://schemas.microsoft.com/office/drawing/2014/main" id="{33EC7EA2-C1DC-3649-F287-9CD62A2F0AAB}"/>
              </a:ext>
            </a:extLst>
          </p:cNvPr>
          <p:cNvSpPr>
            <a:spLocks noChangeArrowheads="1"/>
          </p:cNvSpPr>
          <p:nvPr/>
        </p:nvSpPr>
        <p:spPr bwMode="auto">
          <a:xfrm>
            <a:off x="7195457" y="3306344"/>
            <a:ext cx="240455" cy="1059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sz="2800"/>
          </a:p>
        </p:txBody>
      </p:sp>
      <p:sp>
        <p:nvSpPr>
          <p:cNvPr id="12" name="Rectangle 19">
            <a:extLst>
              <a:ext uri="{FF2B5EF4-FFF2-40B4-BE49-F238E27FC236}">
                <a16:creationId xmlns:a16="http://schemas.microsoft.com/office/drawing/2014/main" id="{A8173F02-D68C-3914-F3ED-81B6B196C0A8}"/>
              </a:ext>
            </a:extLst>
          </p:cNvPr>
          <p:cNvSpPr>
            <a:spLocks noChangeArrowheads="1"/>
          </p:cNvSpPr>
          <p:nvPr/>
        </p:nvSpPr>
        <p:spPr bwMode="auto">
          <a:xfrm>
            <a:off x="7195457" y="3649244"/>
            <a:ext cx="240455" cy="1059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sz="2800"/>
          </a:p>
        </p:txBody>
      </p:sp>
      <p:sp>
        <p:nvSpPr>
          <p:cNvPr id="13" name="Rectangle 20">
            <a:extLst>
              <a:ext uri="{FF2B5EF4-FFF2-40B4-BE49-F238E27FC236}">
                <a16:creationId xmlns:a16="http://schemas.microsoft.com/office/drawing/2014/main" id="{8A852DF0-FA6F-4B17-8BD8-D4423AFE4BA8}"/>
              </a:ext>
            </a:extLst>
          </p:cNvPr>
          <p:cNvSpPr>
            <a:spLocks noChangeArrowheads="1"/>
          </p:cNvSpPr>
          <p:nvPr/>
        </p:nvSpPr>
        <p:spPr bwMode="auto">
          <a:xfrm>
            <a:off x="1186543" y="5715279"/>
            <a:ext cx="240455" cy="1059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sz="2800"/>
          </a:p>
        </p:txBody>
      </p:sp>
      <p:sp>
        <p:nvSpPr>
          <p:cNvPr id="15" name="TextBox 14">
            <a:extLst>
              <a:ext uri="{FF2B5EF4-FFF2-40B4-BE49-F238E27FC236}">
                <a16:creationId xmlns:a16="http://schemas.microsoft.com/office/drawing/2014/main" id="{12B1DFD4-0759-F640-43EF-991BF6070341}"/>
              </a:ext>
            </a:extLst>
          </p:cNvPr>
          <p:cNvSpPr txBox="1"/>
          <p:nvPr/>
        </p:nvSpPr>
        <p:spPr>
          <a:xfrm>
            <a:off x="6951073" y="2009492"/>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Aktivasi</a:t>
            </a:r>
            <a:endParaRPr kumimoji="0" lang="en-US" altLang="en-US"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867959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sp>
        <p:nvSpPr>
          <p:cNvPr id="8" name="TextBox 7">
            <a:extLst>
              <a:ext uri="{FF2B5EF4-FFF2-40B4-BE49-F238E27FC236}">
                <a16:creationId xmlns:a16="http://schemas.microsoft.com/office/drawing/2014/main" id="{6235C6D3-0C58-8B82-E31C-EC26AD824EF1}"/>
              </a:ext>
            </a:extLst>
          </p:cNvPr>
          <p:cNvSpPr txBox="1"/>
          <p:nvPr/>
        </p:nvSpPr>
        <p:spPr>
          <a:xfrm>
            <a:off x="1066800" y="1205319"/>
            <a:ext cx="4221719" cy="461665"/>
          </a:xfrm>
          <a:prstGeom prst="rect">
            <a:avLst/>
          </a:prstGeom>
          <a:noFill/>
        </p:spPr>
        <p:txBody>
          <a:bodyPr wrap="square">
            <a:spAutoFit/>
          </a:bodyPr>
          <a:lstStyle/>
          <a:p>
            <a:pPr algn="just"/>
            <a:r>
              <a:rPr lang="en-US" sz="2400" b="1" dirty="0">
                <a:solidFill>
                  <a:schemeClr val="accent1">
                    <a:lumMod val="50000"/>
                  </a:schemeClr>
                </a:solidFill>
                <a:effectLst/>
                <a:ea typeface="Arial" panose="020B0604020202020204" pitchFamily="34" charset="0"/>
              </a:rPr>
              <a:t>Feedforward</a:t>
            </a:r>
          </a:p>
        </p:txBody>
      </p:sp>
      <p:sp>
        <p:nvSpPr>
          <p:cNvPr id="9" name="Rectangle 16">
            <a:extLst>
              <a:ext uri="{FF2B5EF4-FFF2-40B4-BE49-F238E27FC236}">
                <a16:creationId xmlns:a16="http://schemas.microsoft.com/office/drawing/2014/main" id="{3A51BFDE-70DE-6735-33AA-58385D6CFE1F}"/>
              </a:ext>
            </a:extLst>
          </p:cNvPr>
          <p:cNvSpPr>
            <a:spLocks noChangeArrowheads="1"/>
          </p:cNvSpPr>
          <p:nvPr/>
        </p:nvSpPr>
        <p:spPr bwMode="auto">
          <a:xfrm>
            <a:off x="1066801" y="2086715"/>
            <a:ext cx="5029199" cy="410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Data </a:t>
            </a:r>
            <a:r>
              <a:rPr kumimoji="0" lang="en-US" altLang="en-US" sz="1600" b="1"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ke</a:t>
            </a:r>
            <a:r>
              <a:rPr kumimoji="0" lang="en-US" altLang="en-US" sz="1600" b="1"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 1</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a:t>
            </a:r>
            <a:endParaRPr kumimoji="0" lang="en-US" altLang="en-US" sz="1050" b="0" i="0" u="none" strike="noStrike" cap="none" normalizeH="0" baseline="0" dirty="0">
              <a:ln>
                <a:noFill/>
              </a:ln>
              <a:solidFill>
                <a:schemeClr val="tx1"/>
              </a:solidFill>
              <a:effectLst/>
            </a:endParaRPr>
          </a:p>
          <a:p>
            <a:pPr algn="just">
              <a:lnSpc>
                <a:spcPct val="150000"/>
              </a:lnSpc>
            </a:pPr>
            <a:r>
              <a:rPr lang="en-US" sz="1800" dirty="0" err="1">
                <a:solidFill>
                  <a:srgbClr val="000000"/>
                </a:solidFill>
                <a:effectLst/>
                <a:latin typeface="Courier New" panose="02070309020205020404" pitchFamily="49" charset="0"/>
                <a:ea typeface="Arial" panose="020B0604020202020204" pitchFamily="34" charset="0"/>
              </a:rPr>
              <a:t>Operasi</a:t>
            </a:r>
            <a:r>
              <a:rPr lang="en-US" sz="1800" dirty="0">
                <a:solidFill>
                  <a:srgbClr val="000000"/>
                </a:solidFill>
                <a:effectLst/>
                <a:latin typeface="Courier New" panose="02070309020205020404" pitchFamily="49" charset="0"/>
                <a:ea typeface="Arial" panose="020B0604020202020204" pitchFamily="34" charset="0"/>
              </a:rPr>
              <a:t> pada Output Layer ---&gt; </a:t>
            </a:r>
            <a:endParaRPr lang="en-ID" sz="1800" dirty="0">
              <a:solidFill>
                <a:srgbClr val="000000"/>
              </a:solidFill>
              <a:effectLst/>
              <a:latin typeface="Arial" panose="020B0604020202020204" pitchFamily="34" charset="0"/>
              <a:ea typeface="Arial" panose="020B0604020202020204" pitchFamily="34" charset="0"/>
            </a:endParaRPr>
          </a:p>
          <a:p>
            <a:pPr algn="just">
              <a:lnSpc>
                <a:spcPct val="150000"/>
              </a:lnSpc>
            </a:pPr>
            <a:r>
              <a:rPr lang="en-US" sz="1800" dirty="0">
                <a:solidFill>
                  <a:srgbClr val="000000"/>
                </a:solidFill>
                <a:effectLst/>
                <a:latin typeface="Courier New" panose="02070309020205020404" pitchFamily="49" charset="0"/>
                <a:ea typeface="Arial" panose="020B0604020202020204" pitchFamily="34" charset="0"/>
              </a:rPr>
              <a:t> </a:t>
            </a:r>
            <a:endParaRPr lang="en-ID" sz="1800" dirty="0">
              <a:solidFill>
                <a:srgbClr val="000000"/>
              </a:solidFill>
              <a:effectLst/>
              <a:latin typeface="Arial" panose="020B0604020202020204" pitchFamily="34" charset="0"/>
              <a:ea typeface="Arial" panose="020B0604020202020204" pitchFamily="34" charset="0"/>
            </a:endParaRPr>
          </a:p>
          <a:p>
            <a:pPr algn="just">
              <a:lnSpc>
                <a:spcPct val="150000"/>
              </a:lnSpc>
            </a:pPr>
            <a:r>
              <a:rPr lang="en-US" sz="1800" b="1" dirty="0">
                <a:solidFill>
                  <a:srgbClr val="000000"/>
                </a:solidFill>
                <a:effectLst/>
                <a:latin typeface="Courier New" panose="02070309020205020404" pitchFamily="49" charset="0"/>
                <a:ea typeface="Arial" panose="020B0604020202020204" pitchFamily="34" charset="0"/>
              </a:rPr>
              <a:t>&gt; </a:t>
            </a:r>
            <a:r>
              <a:rPr lang="en-US" sz="1800" b="1" dirty="0" err="1">
                <a:solidFill>
                  <a:srgbClr val="000000"/>
                </a:solidFill>
                <a:effectLst/>
                <a:latin typeface="Courier New" panose="02070309020205020404" pitchFamily="49" charset="0"/>
                <a:ea typeface="Arial" panose="020B0604020202020204" pitchFamily="34" charset="0"/>
              </a:rPr>
              <a:t>Perkalian</a:t>
            </a:r>
            <a:r>
              <a:rPr lang="en-US" sz="1800" b="1" dirty="0">
                <a:solidFill>
                  <a:srgbClr val="000000"/>
                </a:solidFill>
                <a:effectLst/>
                <a:latin typeface="Courier New" panose="02070309020205020404" pitchFamily="49" charset="0"/>
                <a:ea typeface="Arial" panose="020B0604020202020204" pitchFamily="34" charset="0"/>
              </a:rPr>
              <a:t>:</a:t>
            </a:r>
            <a:endParaRPr lang="en-ID" sz="1800" dirty="0">
              <a:solidFill>
                <a:srgbClr val="000000"/>
              </a:solidFill>
              <a:effectLst/>
              <a:latin typeface="Arial" panose="020B0604020202020204" pitchFamily="34" charset="0"/>
              <a:ea typeface="Arial" panose="020B0604020202020204" pitchFamily="34" charset="0"/>
            </a:endParaRPr>
          </a:p>
          <a:p>
            <a:pPr marL="540385" indent="-540385" algn="just">
              <a:lnSpc>
                <a:spcPct val="150000"/>
              </a:lnSpc>
            </a:pPr>
            <a:r>
              <a:rPr lang="en-US" sz="1800" dirty="0" err="1">
                <a:solidFill>
                  <a:srgbClr val="000000"/>
                </a:solidFill>
                <a:effectLst/>
                <a:latin typeface="Courier New" panose="02070309020205020404" pitchFamily="49" charset="0"/>
                <a:ea typeface="Arial" panose="020B0604020202020204" pitchFamily="34" charset="0"/>
              </a:rPr>
              <a:t>y_in</a:t>
            </a:r>
            <a:r>
              <a:rPr lang="en-US" sz="1800" dirty="0">
                <a:solidFill>
                  <a:srgbClr val="000000"/>
                </a:solidFill>
                <a:effectLst/>
                <a:latin typeface="Courier New" panose="02070309020205020404" pitchFamily="49" charset="0"/>
                <a:ea typeface="Arial" panose="020B0604020202020204" pitchFamily="34" charset="0"/>
              </a:rPr>
              <a:t>  	= w0 + w</a:t>
            </a:r>
            <a:r>
              <a:rPr lang="en-US" sz="1800" baseline="-25000" dirty="0">
                <a:solidFill>
                  <a:srgbClr val="000000"/>
                </a:solidFill>
                <a:effectLst/>
                <a:latin typeface="Courier New" panose="02070309020205020404" pitchFamily="49" charset="0"/>
                <a:ea typeface="Arial" panose="020B0604020202020204" pitchFamily="34" charset="0"/>
              </a:rPr>
              <a:t>1</a:t>
            </a:r>
            <a:r>
              <a:rPr lang="en-US" sz="1800" dirty="0">
                <a:solidFill>
                  <a:srgbClr val="000000"/>
                </a:solidFill>
                <a:effectLst/>
                <a:latin typeface="Courier New" panose="02070309020205020404" pitchFamily="49" charset="0"/>
                <a:ea typeface="Arial" panose="020B0604020202020204" pitchFamily="34" charset="0"/>
              </a:rPr>
              <a:t>*z</a:t>
            </a:r>
            <a:r>
              <a:rPr lang="en-US" sz="1800" baseline="-25000" dirty="0">
                <a:solidFill>
                  <a:srgbClr val="000000"/>
                </a:solidFill>
                <a:effectLst/>
                <a:latin typeface="Courier New" panose="02070309020205020404" pitchFamily="49" charset="0"/>
                <a:ea typeface="Arial" panose="020B0604020202020204" pitchFamily="34" charset="0"/>
              </a:rPr>
              <a:t>1</a:t>
            </a:r>
            <a:r>
              <a:rPr lang="en-US" sz="1800" dirty="0">
                <a:solidFill>
                  <a:srgbClr val="000000"/>
                </a:solidFill>
                <a:effectLst/>
                <a:latin typeface="Courier New" panose="02070309020205020404" pitchFamily="49" charset="0"/>
                <a:ea typeface="Arial" panose="020B0604020202020204" pitchFamily="34" charset="0"/>
              </a:rPr>
              <a:t> + w</a:t>
            </a:r>
            <a:r>
              <a:rPr lang="en-US" sz="1800" baseline="-25000" dirty="0">
                <a:solidFill>
                  <a:srgbClr val="000000"/>
                </a:solidFill>
                <a:effectLst/>
                <a:latin typeface="Courier New" panose="02070309020205020404" pitchFamily="49" charset="0"/>
                <a:ea typeface="Arial" panose="020B0604020202020204" pitchFamily="34" charset="0"/>
              </a:rPr>
              <a:t>2</a:t>
            </a:r>
            <a:r>
              <a:rPr lang="en-US" sz="1800" dirty="0">
                <a:solidFill>
                  <a:srgbClr val="000000"/>
                </a:solidFill>
                <a:effectLst/>
                <a:latin typeface="Courier New" panose="02070309020205020404" pitchFamily="49" charset="0"/>
                <a:ea typeface="Arial" panose="020B0604020202020204" pitchFamily="34" charset="0"/>
              </a:rPr>
              <a:t>*z</a:t>
            </a:r>
            <a:r>
              <a:rPr lang="en-US" sz="1800" baseline="-25000" dirty="0">
                <a:solidFill>
                  <a:srgbClr val="000000"/>
                </a:solidFill>
                <a:effectLst/>
                <a:latin typeface="Courier New" panose="02070309020205020404" pitchFamily="49" charset="0"/>
                <a:ea typeface="Arial" panose="020B0604020202020204" pitchFamily="34" charset="0"/>
              </a:rPr>
              <a:t>2</a:t>
            </a:r>
            <a:r>
              <a:rPr lang="en-US" sz="1800" dirty="0">
                <a:solidFill>
                  <a:srgbClr val="000000"/>
                </a:solidFill>
                <a:effectLst/>
                <a:latin typeface="Courier New" panose="02070309020205020404" pitchFamily="49" charset="0"/>
                <a:ea typeface="Arial" panose="020B0604020202020204" pitchFamily="34" charset="0"/>
              </a:rPr>
              <a:t> + w</a:t>
            </a:r>
            <a:r>
              <a:rPr lang="en-US" sz="1800" baseline="-25000" dirty="0">
                <a:solidFill>
                  <a:srgbClr val="000000"/>
                </a:solidFill>
                <a:effectLst/>
                <a:latin typeface="Courier New" panose="02070309020205020404" pitchFamily="49" charset="0"/>
                <a:ea typeface="Arial" panose="020B0604020202020204" pitchFamily="34" charset="0"/>
              </a:rPr>
              <a:t>3</a:t>
            </a:r>
            <a:r>
              <a:rPr lang="en-US" sz="1800" dirty="0">
                <a:solidFill>
                  <a:srgbClr val="000000"/>
                </a:solidFill>
                <a:effectLst/>
                <a:latin typeface="Courier New" panose="02070309020205020404" pitchFamily="49" charset="0"/>
                <a:ea typeface="Arial" panose="020B0604020202020204" pitchFamily="34" charset="0"/>
              </a:rPr>
              <a:t>*z</a:t>
            </a:r>
            <a:r>
              <a:rPr lang="en-US" sz="1800" baseline="-25000" dirty="0">
                <a:solidFill>
                  <a:srgbClr val="000000"/>
                </a:solidFill>
                <a:effectLst/>
                <a:latin typeface="Courier New" panose="02070309020205020404" pitchFamily="49" charset="0"/>
                <a:ea typeface="Arial" panose="020B0604020202020204" pitchFamily="34" charset="0"/>
              </a:rPr>
              <a:t>3</a:t>
            </a:r>
            <a:r>
              <a:rPr lang="en-US" sz="1800" dirty="0">
                <a:solidFill>
                  <a:srgbClr val="000000"/>
                </a:solidFill>
                <a:effectLst/>
                <a:latin typeface="Courier New" panose="02070309020205020404" pitchFamily="49" charset="0"/>
                <a:ea typeface="Arial" panose="020B0604020202020204" pitchFamily="34" charset="0"/>
              </a:rPr>
              <a:t> + 	w</a:t>
            </a:r>
            <a:r>
              <a:rPr lang="en-US" sz="1800" baseline="-25000" dirty="0">
                <a:solidFill>
                  <a:srgbClr val="000000"/>
                </a:solidFill>
                <a:effectLst/>
                <a:latin typeface="Courier New" panose="02070309020205020404" pitchFamily="49" charset="0"/>
                <a:ea typeface="Arial" panose="020B0604020202020204" pitchFamily="34" charset="0"/>
              </a:rPr>
              <a:t>4</a:t>
            </a:r>
            <a:r>
              <a:rPr lang="en-US" sz="1800" dirty="0">
                <a:solidFill>
                  <a:srgbClr val="000000"/>
                </a:solidFill>
                <a:effectLst/>
                <a:latin typeface="Courier New" panose="02070309020205020404" pitchFamily="49" charset="0"/>
                <a:ea typeface="Arial" panose="020B0604020202020204" pitchFamily="34" charset="0"/>
              </a:rPr>
              <a:t>*z</a:t>
            </a:r>
            <a:r>
              <a:rPr lang="en-US" sz="1800" baseline="-25000" dirty="0">
                <a:solidFill>
                  <a:srgbClr val="000000"/>
                </a:solidFill>
                <a:effectLst/>
                <a:latin typeface="Courier New" panose="02070309020205020404" pitchFamily="49" charset="0"/>
                <a:ea typeface="Arial" panose="020B0604020202020204" pitchFamily="34" charset="0"/>
              </a:rPr>
              <a:t>4</a:t>
            </a:r>
            <a:endParaRPr lang="en-ID" sz="1800" dirty="0">
              <a:solidFill>
                <a:srgbClr val="000000"/>
              </a:solidFill>
              <a:effectLst/>
              <a:latin typeface="Arial" panose="020B0604020202020204" pitchFamily="34" charset="0"/>
              <a:ea typeface="Arial" panose="020B0604020202020204" pitchFamily="34" charset="0"/>
            </a:endParaRPr>
          </a:p>
          <a:p>
            <a:pPr indent="-179705">
              <a:lnSpc>
                <a:spcPct val="150000"/>
              </a:lnSpc>
            </a:pPr>
            <a:r>
              <a:rPr lang="en-US" sz="1600" dirty="0">
                <a:solidFill>
                  <a:srgbClr val="000000"/>
                </a:solidFill>
                <a:effectLst/>
                <a:latin typeface="Courier New" panose="02070309020205020404" pitchFamily="49" charset="0"/>
                <a:ea typeface="Arial" panose="020B0604020202020204" pitchFamily="34" charset="0"/>
              </a:rPr>
              <a:t>	= 0,9505 + 0,2280*0,6791 + 	0,9585*0,5938 + 0,6799*0,6738 + 	0,0550*0,5406</a:t>
            </a:r>
            <a:endParaRPr lang="en-ID" sz="1600" dirty="0">
              <a:solidFill>
                <a:srgbClr val="000000"/>
              </a:solidFill>
              <a:effectLst/>
              <a:latin typeface="Arial" panose="020B0604020202020204" pitchFamily="34" charset="0"/>
              <a:ea typeface="Arial" panose="020B0604020202020204" pitchFamily="34" charset="0"/>
            </a:endParaRPr>
          </a:p>
          <a:p>
            <a:pPr marL="540385" indent="-540385">
              <a:lnSpc>
                <a:spcPct val="150000"/>
              </a:lnSpc>
            </a:pPr>
            <a:r>
              <a:rPr lang="en-US" sz="1600" dirty="0">
                <a:solidFill>
                  <a:srgbClr val="000000"/>
                </a:solidFill>
                <a:effectLst/>
                <a:latin typeface="Courier New" panose="02070309020205020404" pitchFamily="49" charset="0"/>
                <a:ea typeface="Arial" panose="020B0604020202020204" pitchFamily="34" charset="0"/>
              </a:rPr>
              <a:t>   		= 2,1623</a:t>
            </a:r>
            <a:endParaRPr lang="en-ID" sz="1600" dirty="0">
              <a:solidFill>
                <a:srgbClr val="000000"/>
              </a:solidFill>
              <a:effectLst/>
              <a:latin typeface="Arial" panose="020B0604020202020204" pitchFamily="34" charset="0"/>
              <a:ea typeface="Arial" panose="020B0604020202020204" pitchFamily="34" charset="0"/>
            </a:endParaRPr>
          </a:p>
        </p:txBody>
      </p:sp>
      <p:sp>
        <p:nvSpPr>
          <p:cNvPr id="10" name="Rectangle 17">
            <a:extLst>
              <a:ext uri="{FF2B5EF4-FFF2-40B4-BE49-F238E27FC236}">
                <a16:creationId xmlns:a16="http://schemas.microsoft.com/office/drawing/2014/main" id="{712F8CDE-588A-EF1C-07FC-53A1087F60CA}"/>
              </a:ext>
            </a:extLst>
          </p:cNvPr>
          <p:cNvSpPr>
            <a:spLocks noChangeArrowheads="1"/>
          </p:cNvSpPr>
          <p:nvPr/>
        </p:nvSpPr>
        <p:spPr bwMode="auto">
          <a:xfrm>
            <a:off x="7195457" y="2963444"/>
            <a:ext cx="240455" cy="1059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sz="2800"/>
          </a:p>
        </p:txBody>
      </p:sp>
      <p:sp>
        <p:nvSpPr>
          <p:cNvPr id="13" name="Rectangle 20">
            <a:extLst>
              <a:ext uri="{FF2B5EF4-FFF2-40B4-BE49-F238E27FC236}">
                <a16:creationId xmlns:a16="http://schemas.microsoft.com/office/drawing/2014/main" id="{8A852DF0-FA6F-4B17-8BD8-D4423AFE4BA8}"/>
              </a:ext>
            </a:extLst>
          </p:cNvPr>
          <p:cNvSpPr>
            <a:spLocks noChangeArrowheads="1"/>
          </p:cNvSpPr>
          <p:nvPr/>
        </p:nvSpPr>
        <p:spPr bwMode="auto">
          <a:xfrm>
            <a:off x="1186543" y="5715279"/>
            <a:ext cx="240455" cy="1059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sz="2800"/>
          </a:p>
        </p:txBody>
      </p:sp>
      <p:sp>
        <p:nvSpPr>
          <p:cNvPr id="15" name="TextBox 14">
            <a:extLst>
              <a:ext uri="{FF2B5EF4-FFF2-40B4-BE49-F238E27FC236}">
                <a16:creationId xmlns:a16="http://schemas.microsoft.com/office/drawing/2014/main" id="{12B1DFD4-0759-F640-43EF-991BF6070341}"/>
              </a:ext>
            </a:extLst>
          </p:cNvPr>
          <p:cNvSpPr txBox="1"/>
          <p:nvPr/>
        </p:nvSpPr>
        <p:spPr>
          <a:xfrm>
            <a:off x="6951073" y="2678870"/>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Aktivasi</a:t>
            </a:r>
            <a:endParaRPr kumimoji="0" lang="en-US" altLang="en-US" sz="1100" b="0" i="0" u="none" strike="noStrike" cap="none" normalizeH="0" baseline="0" dirty="0">
              <a:ln>
                <a:noFill/>
              </a:ln>
              <a:solidFill>
                <a:schemeClr val="tx1"/>
              </a:solidFill>
              <a:effectLst/>
            </a:endParaRPr>
          </a:p>
        </p:txBody>
      </p:sp>
      <p:pic>
        <p:nvPicPr>
          <p:cNvPr id="9218" name="Picture 2">
            <a:extLst>
              <a:ext uri="{FF2B5EF4-FFF2-40B4-BE49-F238E27FC236}">
                <a16:creationId xmlns:a16="http://schemas.microsoft.com/office/drawing/2014/main" id="{3D41CCA8-4033-99DE-E47C-460B895BFAA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0984" y="3236857"/>
            <a:ext cx="2925594" cy="63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6F4DE86E-336E-FCBE-4811-BAD0478C3CA8}"/>
              </a:ext>
            </a:extLst>
          </p:cNvPr>
          <p:cNvSpPr txBox="1"/>
          <p:nvPr/>
        </p:nvSpPr>
        <p:spPr>
          <a:xfrm>
            <a:off x="7020984" y="4440353"/>
            <a:ext cx="4325195" cy="887744"/>
          </a:xfrm>
          <a:prstGeom prst="rect">
            <a:avLst/>
          </a:prstGeom>
          <a:noFill/>
        </p:spPr>
        <p:txBody>
          <a:bodyPr wrap="square">
            <a:spAutoFit/>
          </a:bodyPr>
          <a:lstStyle/>
          <a:p>
            <a:pPr algn="just">
              <a:lnSpc>
                <a:spcPct val="150000"/>
              </a:lnSpc>
            </a:pPr>
            <a:r>
              <a:rPr lang="en-US" sz="1800" b="1" dirty="0">
                <a:solidFill>
                  <a:srgbClr val="000000"/>
                </a:solidFill>
                <a:effectLst/>
                <a:latin typeface="Courier New" panose="02070309020205020404" pitchFamily="49" charset="0"/>
                <a:ea typeface="Arial" panose="020B0604020202020204" pitchFamily="34" charset="0"/>
              </a:rPr>
              <a:t>Error</a:t>
            </a:r>
            <a:r>
              <a:rPr lang="en-US" sz="1800" dirty="0">
                <a:solidFill>
                  <a:srgbClr val="000000"/>
                </a:solidFill>
                <a:effectLst/>
                <a:latin typeface="Courier New" panose="02070309020205020404" pitchFamily="49" charset="0"/>
                <a:ea typeface="Arial" panose="020B0604020202020204" pitchFamily="34" charset="0"/>
              </a:rPr>
              <a:t> 	= 0 – 0,8968 	= -0,8968</a:t>
            </a:r>
            <a:endParaRPr lang="en-ID" sz="1800" dirty="0">
              <a:solidFill>
                <a:srgbClr val="000000"/>
              </a:solidFill>
              <a:effectLst/>
              <a:latin typeface="Arial" panose="020B0604020202020204" pitchFamily="34" charset="0"/>
              <a:ea typeface="Arial" panose="020B0604020202020204" pitchFamily="34" charset="0"/>
            </a:endParaRPr>
          </a:p>
          <a:p>
            <a:pPr algn="just">
              <a:lnSpc>
                <a:spcPct val="150000"/>
              </a:lnSpc>
            </a:pPr>
            <a:r>
              <a:rPr lang="en-US" sz="1800" b="1" dirty="0">
                <a:solidFill>
                  <a:srgbClr val="000000"/>
                </a:solidFill>
                <a:effectLst/>
                <a:latin typeface="Courier New" panose="02070309020205020404" pitchFamily="49" charset="0"/>
                <a:ea typeface="Arial" panose="020B0604020202020204" pitchFamily="34" charset="0"/>
              </a:rPr>
              <a:t>MSE	</a:t>
            </a:r>
            <a:r>
              <a:rPr lang="en-US" sz="1800" dirty="0">
                <a:solidFill>
                  <a:srgbClr val="000000"/>
                </a:solidFill>
                <a:effectLst/>
                <a:latin typeface="Courier New" panose="02070309020205020404" pitchFamily="49" charset="0"/>
                <a:ea typeface="Arial" panose="020B0604020202020204" pitchFamily="34" charset="0"/>
              </a:rPr>
              <a:t>= (-0,8968)</a:t>
            </a:r>
            <a:r>
              <a:rPr lang="en-US" sz="1800" baseline="30000" dirty="0">
                <a:solidFill>
                  <a:srgbClr val="000000"/>
                </a:solidFill>
                <a:effectLst/>
                <a:latin typeface="Courier New" panose="02070309020205020404" pitchFamily="49" charset="0"/>
                <a:ea typeface="Arial" panose="020B0604020202020204" pitchFamily="34" charset="0"/>
              </a:rPr>
              <a:t>2</a:t>
            </a:r>
            <a:r>
              <a:rPr lang="en-US" sz="1800" dirty="0">
                <a:solidFill>
                  <a:srgbClr val="000000"/>
                </a:solidFill>
                <a:effectLst/>
                <a:latin typeface="Courier New" panose="02070309020205020404" pitchFamily="49" charset="0"/>
                <a:ea typeface="Arial" panose="020B0604020202020204" pitchFamily="34" charset="0"/>
              </a:rPr>
              <a:t> 	= 0,80428</a:t>
            </a:r>
            <a:endParaRPr lang="en-ID" sz="1800" dirty="0">
              <a:solidFill>
                <a:srgbClr val="00000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227437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pic>
        <p:nvPicPr>
          <p:cNvPr id="10267" name="Picture 27">
            <a:extLst>
              <a:ext uri="{FF2B5EF4-FFF2-40B4-BE49-F238E27FC236}">
                <a16:creationId xmlns:a16="http://schemas.microsoft.com/office/drawing/2014/main" id="{465648F0-BFA1-FA4F-8F5A-3C46360F442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6622" y="2184965"/>
            <a:ext cx="4898567" cy="587828"/>
          </a:xfrm>
          <a:prstGeom prst="rect">
            <a:avLst/>
          </a:prstGeom>
          <a:noFill/>
          <a:extLst>
            <a:ext uri="{909E8E84-426E-40DD-AFC4-6F175D3DCCD1}">
              <a14:hiddenFill xmlns:a14="http://schemas.microsoft.com/office/drawing/2010/main">
                <a:solidFill>
                  <a:srgbClr val="FFFFFF"/>
                </a:solidFill>
              </a14:hiddenFill>
            </a:ext>
          </a:extLst>
        </p:spPr>
      </p:pic>
      <p:pic>
        <p:nvPicPr>
          <p:cNvPr id="10266" name="Picture 26">
            <a:extLst>
              <a:ext uri="{FF2B5EF4-FFF2-40B4-BE49-F238E27FC236}">
                <a16:creationId xmlns:a16="http://schemas.microsoft.com/office/drawing/2014/main" id="{7691CC05-71AC-D0D3-E0AA-146D062C1CD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3225" y="2841295"/>
            <a:ext cx="7081150" cy="587828"/>
          </a:xfrm>
          <a:prstGeom prst="rect">
            <a:avLst/>
          </a:prstGeom>
          <a:noFill/>
          <a:extLst>
            <a:ext uri="{909E8E84-426E-40DD-AFC4-6F175D3DCCD1}">
              <a14:hiddenFill xmlns:a14="http://schemas.microsoft.com/office/drawing/2010/main">
                <a:solidFill>
                  <a:srgbClr val="FFFFFF"/>
                </a:solidFill>
              </a14:hiddenFill>
            </a:ext>
          </a:extLst>
        </p:spPr>
      </p:pic>
      <p:pic>
        <p:nvPicPr>
          <p:cNvPr id="10265" name="Picture 25">
            <a:extLst>
              <a:ext uri="{FF2B5EF4-FFF2-40B4-BE49-F238E27FC236}">
                <a16:creationId xmlns:a16="http://schemas.microsoft.com/office/drawing/2014/main" id="{78EE9D57-876C-EF5E-2DB5-0EB97A5DEBD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3225" y="4295464"/>
            <a:ext cx="1619249" cy="326571"/>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a16="http://schemas.microsoft.com/office/drawing/2014/main" id="{8717115B-5E71-E542-C583-228BB724451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3225" y="4783141"/>
            <a:ext cx="5029193" cy="326571"/>
          </a:xfrm>
          <a:prstGeom prst="rect">
            <a:avLst/>
          </a:prstGeom>
          <a:noFill/>
          <a:extLst>
            <a:ext uri="{909E8E84-426E-40DD-AFC4-6F175D3DCCD1}">
              <a14:hiddenFill xmlns:a14="http://schemas.microsoft.com/office/drawing/2010/main">
                <a:solidFill>
                  <a:srgbClr val="FFFFFF"/>
                </a:solidFill>
              </a14:hiddenFill>
            </a:ext>
          </a:extLst>
        </p:spPr>
      </p:pic>
      <p:pic>
        <p:nvPicPr>
          <p:cNvPr id="10263" name="Picture 23">
            <a:extLst>
              <a:ext uri="{FF2B5EF4-FFF2-40B4-BE49-F238E27FC236}">
                <a16:creationId xmlns:a16="http://schemas.microsoft.com/office/drawing/2014/main" id="{41724871-3FFB-EFEA-BA93-44F64A2F049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3225" y="5270818"/>
            <a:ext cx="5029193" cy="326571"/>
          </a:xfrm>
          <a:prstGeom prst="rect">
            <a:avLst/>
          </a:prstGeom>
          <a:noFill/>
          <a:extLst>
            <a:ext uri="{909E8E84-426E-40DD-AFC4-6F175D3DCCD1}">
              <a14:hiddenFill xmlns:a14="http://schemas.microsoft.com/office/drawing/2010/main">
                <a:solidFill>
                  <a:srgbClr val="FFFFFF"/>
                </a:solidFill>
              </a14:hiddenFill>
            </a:ext>
          </a:extLst>
        </p:spPr>
      </p:pic>
      <p:pic>
        <p:nvPicPr>
          <p:cNvPr id="10262" name="Picture 22">
            <a:extLst>
              <a:ext uri="{FF2B5EF4-FFF2-40B4-BE49-F238E27FC236}">
                <a16:creationId xmlns:a16="http://schemas.microsoft.com/office/drawing/2014/main" id="{9C3E5BAF-FF7E-33B1-A664-9372640F7D0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8192" y="5675768"/>
            <a:ext cx="5159822" cy="326571"/>
          </a:xfrm>
          <a:prstGeom prst="rect">
            <a:avLst/>
          </a:prstGeom>
          <a:noFill/>
          <a:extLst>
            <a:ext uri="{909E8E84-426E-40DD-AFC4-6F175D3DCCD1}">
              <a14:hiddenFill xmlns:a14="http://schemas.microsoft.com/office/drawing/2010/main">
                <a:solidFill>
                  <a:srgbClr val="FFFFFF"/>
                </a:solidFill>
              </a14:hiddenFill>
            </a:ext>
          </a:extLst>
        </p:spPr>
      </p:pic>
      <p:pic>
        <p:nvPicPr>
          <p:cNvPr id="10261" name="Picture 21">
            <a:extLst>
              <a:ext uri="{FF2B5EF4-FFF2-40B4-BE49-F238E27FC236}">
                <a16:creationId xmlns:a16="http://schemas.microsoft.com/office/drawing/2014/main" id="{F47891AC-EBEC-87B1-A348-8567B9F0B47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2686" y="6113778"/>
            <a:ext cx="5015587" cy="326571"/>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a:extLst>
              <a:ext uri="{FF2B5EF4-FFF2-40B4-BE49-F238E27FC236}">
                <a16:creationId xmlns:a16="http://schemas.microsoft.com/office/drawing/2014/main" id="{FBFA8E42-8BB3-DDB6-967E-F7124234AB11}"/>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4441" y="4380370"/>
            <a:ext cx="1279070" cy="326571"/>
          </a:xfrm>
          <a:prstGeom prst="rect">
            <a:avLst/>
          </a:prstGeom>
          <a:noFill/>
          <a:extLst>
            <a:ext uri="{909E8E84-426E-40DD-AFC4-6F175D3DCCD1}">
              <a14:hiddenFill xmlns:a14="http://schemas.microsoft.com/office/drawing/2010/main">
                <a:solidFill>
                  <a:srgbClr val="FFFFFF"/>
                </a:solidFill>
              </a14:hiddenFill>
            </a:ext>
          </a:extLst>
        </p:spPr>
      </p:pic>
      <p:pic>
        <p:nvPicPr>
          <p:cNvPr id="10259" name="Picture 19">
            <a:extLst>
              <a:ext uri="{FF2B5EF4-FFF2-40B4-BE49-F238E27FC236}">
                <a16:creationId xmlns:a16="http://schemas.microsoft.com/office/drawing/2014/main" id="{D6326ADE-2C5E-5C14-EC32-E55E6CF49F71}"/>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4441" y="4783141"/>
            <a:ext cx="4259031" cy="32657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FCFDA7C-134F-195D-148C-0F56D7FD0790}"/>
              </a:ext>
            </a:extLst>
          </p:cNvPr>
          <p:cNvSpPr txBox="1"/>
          <p:nvPr/>
        </p:nvSpPr>
        <p:spPr>
          <a:xfrm>
            <a:off x="1142999" y="1759121"/>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Informasi</a:t>
            </a:r>
            <a:r>
              <a:rPr lang="en-US" altLang="en-US" b="1" dirty="0">
                <a:solidFill>
                  <a:srgbClr val="000000"/>
                </a:solidFill>
                <a:latin typeface="Courier New" panose="02070309020205020404" pitchFamily="49" charset="0"/>
                <a:cs typeface="Courier New" panose="02070309020205020404" pitchFamily="49" charset="0"/>
              </a:rPr>
              <a:t> error output</a:t>
            </a:r>
            <a:endParaRPr kumimoji="0" lang="en-US" altLang="en-US" sz="1100" b="1" i="0" u="none" strike="noStrike" cap="none" normalizeH="0" baseline="0" dirty="0">
              <a:ln>
                <a:noFill/>
              </a:ln>
              <a:solidFill>
                <a:schemeClr val="tx1"/>
              </a:solidFill>
              <a:effectLst/>
            </a:endParaRPr>
          </a:p>
        </p:txBody>
      </p:sp>
      <p:sp>
        <p:nvSpPr>
          <p:cNvPr id="29" name="TextBox 28">
            <a:extLst>
              <a:ext uri="{FF2B5EF4-FFF2-40B4-BE49-F238E27FC236}">
                <a16:creationId xmlns:a16="http://schemas.microsoft.com/office/drawing/2014/main" id="{3CC19D38-45E8-EE63-C10C-B0032ECF8B79}"/>
              </a:ext>
            </a:extLst>
          </p:cNvPr>
          <p:cNvSpPr txBox="1"/>
          <p:nvPr/>
        </p:nvSpPr>
        <p:spPr>
          <a:xfrm>
            <a:off x="1142999" y="3772654"/>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Selisih</a:t>
            </a:r>
            <a:r>
              <a:rPr kumimoji="0" lang="en-US" altLang="en-US" sz="1800" b="1"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error </a:t>
            </a:r>
            <a:r>
              <a:rPr kumimoji="0" lang="en-US" altLang="en-US" sz="1800" b="1"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bobot</a:t>
            </a:r>
            <a:r>
              <a:rPr kumimoji="0" lang="en-US" altLang="en-US" sz="1800" b="1"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hidden layer</a:t>
            </a:r>
            <a:endParaRPr kumimoji="0" lang="en-US" altLang="en-US" sz="1100" b="1" i="0" u="none" strike="noStrike" cap="none" normalizeH="0" baseline="0" dirty="0">
              <a:ln>
                <a:noFill/>
              </a:ln>
              <a:solidFill>
                <a:schemeClr val="tx1"/>
              </a:solidFill>
              <a:effectLst/>
            </a:endParaRPr>
          </a:p>
        </p:txBody>
      </p:sp>
      <p:sp>
        <p:nvSpPr>
          <p:cNvPr id="30" name="TextBox 29">
            <a:extLst>
              <a:ext uri="{FF2B5EF4-FFF2-40B4-BE49-F238E27FC236}">
                <a16:creationId xmlns:a16="http://schemas.microsoft.com/office/drawing/2014/main" id="{007C8EE1-E1B4-F02B-0799-F71FF8C56ACD}"/>
              </a:ext>
            </a:extLst>
          </p:cNvPr>
          <p:cNvSpPr txBox="1"/>
          <p:nvPr/>
        </p:nvSpPr>
        <p:spPr>
          <a:xfrm>
            <a:off x="7075713" y="3739995"/>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Selisih</a:t>
            </a:r>
            <a:r>
              <a:rPr kumimoji="0" lang="en-US" altLang="en-US" sz="1800" b="1"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error bias hidden layer</a:t>
            </a:r>
            <a:endParaRPr kumimoji="0" lang="en-US" altLang="en-US" sz="1100" b="1" i="0" u="none" strike="noStrike" cap="none" normalizeH="0" baseline="0" dirty="0">
              <a:ln>
                <a:noFill/>
              </a:ln>
              <a:solidFill>
                <a:schemeClr val="tx1"/>
              </a:solidFill>
              <a:effectLst/>
            </a:endParaRPr>
          </a:p>
        </p:txBody>
      </p:sp>
      <p:sp>
        <p:nvSpPr>
          <p:cNvPr id="37" name="TextBox 36">
            <a:extLst>
              <a:ext uri="{FF2B5EF4-FFF2-40B4-BE49-F238E27FC236}">
                <a16:creationId xmlns:a16="http://schemas.microsoft.com/office/drawing/2014/main" id="{3DA24935-DCAF-5DBF-F697-827F59FD855F}"/>
              </a:ext>
            </a:extLst>
          </p:cNvPr>
          <p:cNvSpPr txBox="1"/>
          <p:nvPr/>
        </p:nvSpPr>
        <p:spPr>
          <a:xfrm>
            <a:off x="1066800" y="1205319"/>
            <a:ext cx="4221719" cy="461665"/>
          </a:xfrm>
          <a:prstGeom prst="rect">
            <a:avLst/>
          </a:prstGeom>
          <a:noFill/>
        </p:spPr>
        <p:txBody>
          <a:bodyPr wrap="square">
            <a:spAutoFit/>
          </a:bodyPr>
          <a:lstStyle/>
          <a:p>
            <a:pPr algn="just"/>
            <a:r>
              <a:rPr lang="en-US" sz="2400" b="1" dirty="0">
                <a:solidFill>
                  <a:srgbClr val="FF0000"/>
                </a:solidFill>
                <a:effectLst/>
                <a:ea typeface="Arial" panose="020B0604020202020204" pitchFamily="34" charset="0"/>
              </a:rPr>
              <a:t>Backpropagation</a:t>
            </a:r>
          </a:p>
        </p:txBody>
      </p:sp>
    </p:spTree>
    <p:extLst>
      <p:ext uri="{BB962C8B-B14F-4D97-AF65-F5344CB8AC3E}">
        <p14:creationId xmlns:p14="http://schemas.microsoft.com/office/powerpoint/2010/main" val="2313407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sp>
        <p:nvSpPr>
          <p:cNvPr id="28" name="TextBox 27">
            <a:extLst>
              <a:ext uri="{FF2B5EF4-FFF2-40B4-BE49-F238E27FC236}">
                <a16:creationId xmlns:a16="http://schemas.microsoft.com/office/drawing/2014/main" id="{8FCFDA7C-134F-195D-148C-0F56D7FD0790}"/>
              </a:ext>
            </a:extLst>
          </p:cNvPr>
          <p:cNvSpPr txBox="1"/>
          <p:nvPr/>
        </p:nvSpPr>
        <p:spPr>
          <a:xfrm>
            <a:off x="1066800" y="1758729"/>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Koreksi</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000000"/>
                </a:solidFill>
                <a:latin typeface="Courier New" panose="02070309020205020404" pitchFamily="49" charset="0"/>
                <a:cs typeface="Courier New" panose="02070309020205020404" pitchFamily="49" charset="0"/>
              </a:rPr>
              <a:t>bobot</a:t>
            </a:r>
            <a:r>
              <a:rPr lang="en-US" altLang="en-US" b="1" dirty="0">
                <a:solidFill>
                  <a:srgbClr val="000000"/>
                </a:solidFill>
                <a:latin typeface="Courier New" panose="02070309020205020404" pitchFamily="49" charset="0"/>
                <a:cs typeface="Courier New" panose="02070309020205020404" pitchFamily="49" charset="0"/>
              </a:rPr>
              <a:t> hidden layer</a:t>
            </a:r>
            <a:endParaRPr kumimoji="0" lang="en-US" altLang="en-US" sz="1100" b="1" i="0" u="none" strike="noStrike" cap="none" normalizeH="0" baseline="0" dirty="0">
              <a:ln>
                <a:noFill/>
              </a:ln>
              <a:solidFill>
                <a:schemeClr val="tx1"/>
              </a:solidFill>
              <a:effectLst/>
            </a:endParaRPr>
          </a:p>
        </p:txBody>
      </p:sp>
      <p:sp>
        <p:nvSpPr>
          <p:cNvPr id="30" name="TextBox 29">
            <a:extLst>
              <a:ext uri="{FF2B5EF4-FFF2-40B4-BE49-F238E27FC236}">
                <a16:creationId xmlns:a16="http://schemas.microsoft.com/office/drawing/2014/main" id="{007C8EE1-E1B4-F02B-0799-F71FF8C56ACD}"/>
              </a:ext>
            </a:extLst>
          </p:cNvPr>
          <p:cNvSpPr txBox="1"/>
          <p:nvPr/>
        </p:nvSpPr>
        <p:spPr>
          <a:xfrm>
            <a:off x="990600" y="4832963"/>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Koreksi</a:t>
            </a:r>
            <a:r>
              <a:rPr kumimoji="0" lang="en-US" altLang="en-US" sz="1800" b="1"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bias hidden layer</a:t>
            </a:r>
            <a:endParaRPr kumimoji="0" lang="en-US" altLang="en-US" sz="1100" b="1" i="0" u="none" strike="noStrike" cap="none" normalizeH="0" baseline="0" dirty="0">
              <a:ln>
                <a:noFill/>
              </a:ln>
              <a:solidFill>
                <a:schemeClr val="tx1"/>
              </a:solidFill>
              <a:effectLst/>
            </a:endParaRPr>
          </a:p>
        </p:txBody>
      </p:sp>
      <p:sp>
        <p:nvSpPr>
          <p:cNvPr id="37" name="TextBox 36">
            <a:extLst>
              <a:ext uri="{FF2B5EF4-FFF2-40B4-BE49-F238E27FC236}">
                <a16:creationId xmlns:a16="http://schemas.microsoft.com/office/drawing/2014/main" id="{3DA24935-DCAF-5DBF-F697-827F59FD855F}"/>
              </a:ext>
            </a:extLst>
          </p:cNvPr>
          <p:cNvSpPr txBox="1"/>
          <p:nvPr/>
        </p:nvSpPr>
        <p:spPr>
          <a:xfrm>
            <a:off x="1066800" y="1205319"/>
            <a:ext cx="4221719" cy="461665"/>
          </a:xfrm>
          <a:prstGeom prst="rect">
            <a:avLst/>
          </a:prstGeom>
          <a:noFill/>
        </p:spPr>
        <p:txBody>
          <a:bodyPr wrap="square">
            <a:spAutoFit/>
          </a:bodyPr>
          <a:lstStyle/>
          <a:p>
            <a:pPr algn="just"/>
            <a:r>
              <a:rPr lang="en-US" sz="2400" b="1" dirty="0">
                <a:solidFill>
                  <a:srgbClr val="FF0000"/>
                </a:solidFill>
                <a:effectLst/>
                <a:ea typeface="Arial" panose="020B0604020202020204" pitchFamily="34" charset="0"/>
              </a:rPr>
              <a:t>Backpropagation</a:t>
            </a:r>
          </a:p>
        </p:txBody>
      </p:sp>
      <p:pic>
        <p:nvPicPr>
          <p:cNvPr id="13317" name="Picture 5">
            <a:extLst>
              <a:ext uri="{FF2B5EF4-FFF2-40B4-BE49-F238E27FC236}">
                <a16:creationId xmlns:a16="http://schemas.microsoft.com/office/drawing/2014/main" id="{62682808-C782-3391-A039-7CF7AA7FEA3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2999" y="2200677"/>
            <a:ext cx="5940074" cy="36933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84B86B0-1D4A-27B0-4BA0-5ED2CF6CCB2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2999" y="2653428"/>
            <a:ext cx="5967774" cy="369331"/>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a:extLst>
              <a:ext uri="{FF2B5EF4-FFF2-40B4-BE49-F238E27FC236}">
                <a16:creationId xmlns:a16="http://schemas.microsoft.com/office/drawing/2014/main" id="{CA536FDC-7EEA-DAB8-84D5-51D93A5F8A8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2999" y="3140696"/>
            <a:ext cx="6115507" cy="36933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6CE9E63F-C21F-D652-1343-A023862BB99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2999" y="3594469"/>
            <a:ext cx="5924686" cy="369331"/>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a:extLst>
              <a:ext uri="{FF2B5EF4-FFF2-40B4-BE49-F238E27FC236}">
                <a16:creationId xmlns:a16="http://schemas.microsoft.com/office/drawing/2014/main" id="{8546A932-65C1-9D7E-8B7B-1569ED0E027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3745" y="5376075"/>
            <a:ext cx="6204761" cy="3693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a:extLst>
              <a:ext uri="{FF2B5EF4-FFF2-40B4-BE49-F238E27FC236}">
                <a16:creationId xmlns:a16="http://schemas.microsoft.com/office/drawing/2014/main" id="{462E3467-3D92-057A-1F46-ABAE62AC9454}"/>
              </a:ext>
            </a:extLst>
          </p:cNvPr>
          <p:cNvSpPr>
            <a:spLocks noChangeArrowheads="1"/>
          </p:cNvSpPr>
          <p:nvPr/>
        </p:nvSpPr>
        <p:spPr bwMode="auto">
          <a:xfrm>
            <a:off x="0" y="1028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1021002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sp>
        <p:nvSpPr>
          <p:cNvPr id="28" name="TextBox 27">
            <a:extLst>
              <a:ext uri="{FF2B5EF4-FFF2-40B4-BE49-F238E27FC236}">
                <a16:creationId xmlns:a16="http://schemas.microsoft.com/office/drawing/2014/main" id="{8FCFDA7C-134F-195D-148C-0F56D7FD0790}"/>
              </a:ext>
            </a:extLst>
          </p:cNvPr>
          <p:cNvSpPr txBox="1"/>
          <p:nvPr/>
        </p:nvSpPr>
        <p:spPr>
          <a:xfrm>
            <a:off x="1142999" y="1759121"/>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0000"/>
                </a:solidFill>
                <a:latin typeface="Courier New" panose="02070309020205020404" pitchFamily="49" charset="0"/>
                <a:cs typeface="Courier New" panose="02070309020205020404" pitchFamily="49" charset="0"/>
              </a:rPr>
              <a:t>Delta input</a:t>
            </a:r>
            <a:endParaRPr kumimoji="0" lang="en-US" altLang="en-US" sz="1100" b="1" i="0" u="none" strike="noStrike" cap="none" normalizeH="0" baseline="0" dirty="0">
              <a:ln>
                <a:noFill/>
              </a:ln>
              <a:solidFill>
                <a:schemeClr val="tx1"/>
              </a:solidFill>
              <a:effectLst/>
            </a:endParaRPr>
          </a:p>
        </p:txBody>
      </p:sp>
      <p:pic>
        <p:nvPicPr>
          <p:cNvPr id="2" name="Picture 41">
            <a:extLst>
              <a:ext uri="{FF2B5EF4-FFF2-40B4-BE49-F238E27FC236}">
                <a16:creationId xmlns:a16="http://schemas.microsoft.com/office/drawing/2014/main" id="{0CA475A4-4C38-9250-15E4-FDF99676695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4638" y="2174606"/>
            <a:ext cx="1331359" cy="3234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0">
            <a:extLst>
              <a:ext uri="{FF2B5EF4-FFF2-40B4-BE49-F238E27FC236}">
                <a16:creationId xmlns:a16="http://schemas.microsoft.com/office/drawing/2014/main" id="{A673ED0B-E746-0014-3E0A-CFF042F1AF1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4639" y="2439792"/>
            <a:ext cx="4023723" cy="323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9">
            <a:extLst>
              <a:ext uri="{FF2B5EF4-FFF2-40B4-BE49-F238E27FC236}">
                <a16:creationId xmlns:a16="http://schemas.microsoft.com/office/drawing/2014/main" id="{7FFB7A8A-86FA-14AC-FF47-64DED685297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4639" y="2727752"/>
            <a:ext cx="4023723" cy="3234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8">
            <a:extLst>
              <a:ext uri="{FF2B5EF4-FFF2-40B4-BE49-F238E27FC236}">
                <a16:creationId xmlns:a16="http://schemas.microsoft.com/office/drawing/2014/main" id="{E6018C0E-91A4-F1D9-8117-BCE0C51B9A1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4639" y="3015712"/>
            <a:ext cx="4023723" cy="3234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7">
            <a:extLst>
              <a:ext uri="{FF2B5EF4-FFF2-40B4-BE49-F238E27FC236}">
                <a16:creationId xmlns:a16="http://schemas.microsoft.com/office/drawing/2014/main" id="{69C47B31-BEE0-CC93-F159-57D6DD90DC8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4639" y="3316978"/>
            <a:ext cx="4023723" cy="3234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2">
            <a:extLst>
              <a:ext uri="{FF2B5EF4-FFF2-40B4-BE49-F238E27FC236}">
                <a16:creationId xmlns:a16="http://schemas.microsoft.com/office/drawing/2014/main" id="{89DEB6E8-8385-0A02-7822-8013006E80B5}"/>
              </a:ext>
            </a:extLst>
          </p:cNvPr>
          <p:cNvSpPr>
            <a:spLocks noChangeArrowheads="1"/>
          </p:cNvSpPr>
          <p:nvPr/>
        </p:nvSpPr>
        <p:spPr bwMode="auto">
          <a:xfrm>
            <a:off x="1224640" y="19439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0" name="Rectangle 43">
            <a:extLst>
              <a:ext uri="{FF2B5EF4-FFF2-40B4-BE49-F238E27FC236}">
                <a16:creationId xmlns:a16="http://schemas.microsoft.com/office/drawing/2014/main" id="{B05A61AA-E0FC-79E4-272A-A249AAED375C}"/>
              </a:ext>
            </a:extLst>
          </p:cNvPr>
          <p:cNvSpPr>
            <a:spLocks noChangeArrowheads="1"/>
          </p:cNvSpPr>
          <p:nvPr/>
        </p:nvSpPr>
        <p:spPr bwMode="auto">
          <a:xfrm>
            <a:off x="1224640" y="25916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1" name="Rectangle 44">
            <a:extLst>
              <a:ext uri="{FF2B5EF4-FFF2-40B4-BE49-F238E27FC236}">
                <a16:creationId xmlns:a16="http://schemas.microsoft.com/office/drawing/2014/main" id="{8C2338FB-F3B4-6C6F-8BCE-AA766BA240D6}"/>
              </a:ext>
            </a:extLst>
          </p:cNvPr>
          <p:cNvSpPr>
            <a:spLocks noChangeArrowheads="1"/>
          </p:cNvSpPr>
          <p:nvPr/>
        </p:nvSpPr>
        <p:spPr bwMode="auto">
          <a:xfrm>
            <a:off x="1224640" y="27821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2" name="Rectangle 45">
            <a:extLst>
              <a:ext uri="{FF2B5EF4-FFF2-40B4-BE49-F238E27FC236}">
                <a16:creationId xmlns:a16="http://schemas.microsoft.com/office/drawing/2014/main" id="{2BE2B06C-E33D-230A-9C91-01697FCFEC51}"/>
              </a:ext>
            </a:extLst>
          </p:cNvPr>
          <p:cNvSpPr>
            <a:spLocks noChangeArrowheads="1"/>
          </p:cNvSpPr>
          <p:nvPr/>
        </p:nvSpPr>
        <p:spPr bwMode="auto">
          <a:xfrm>
            <a:off x="1224640" y="29726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3" name="Rectangle 46">
            <a:extLst>
              <a:ext uri="{FF2B5EF4-FFF2-40B4-BE49-F238E27FC236}">
                <a16:creationId xmlns:a16="http://schemas.microsoft.com/office/drawing/2014/main" id="{DA82D772-99B8-7C3E-5AB3-2FE3E1C4431F}"/>
              </a:ext>
            </a:extLst>
          </p:cNvPr>
          <p:cNvSpPr>
            <a:spLocks noChangeArrowheads="1"/>
          </p:cNvSpPr>
          <p:nvPr/>
        </p:nvSpPr>
        <p:spPr bwMode="auto">
          <a:xfrm>
            <a:off x="1224640" y="31631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4" name="Rectangle 47">
            <a:extLst>
              <a:ext uri="{FF2B5EF4-FFF2-40B4-BE49-F238E27FC236}">
                <a16:creationId xmlns:a16="http://schemas.microsoft.com/office/drawing/2014/main" id="{CD3859AD-883B-630B-12B6-15EC719B611B}"/>
              </a:ext>
            </a:extLst>
          </p:cNvPr>
          <p:cNvSpPr>
            <a:spLocks noChangeArrowheads="1"/>
          </p:cNvSpPr>
          <p:nvPr/>
        </p:nvSpPr>
        <p:spPr bwMode="auto">
          <a:xfrm>
            <a:off x="1224640" y="33536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11269" name="Picture 5">
            <a:extLst>
              <a:ext uri="{FF2B5EF4-FFF2-40B4-BE49-F238E27FC236}">
                <a16:creationId xmlns:a16="http://schemas.microsoft.com/office/drawing/2014/main" id="{9EBC7924-32EB-0957-7F07-12B81A0154DE}"/>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4639" y="4004776"/>
            <a:ext cx="4488206" cy="57877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8E785F8D-F063-0CEE-F4E8-65AAB22682F6}"/>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3754" y="4553829"/>
            <a:ext cx="6264731" cy="578778"/>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a:extLst>
              <a:ext uri="{FF2B5EF4-FFF2-40B4-BE49-F238E27FC236}">
                <a16:creationId xmlns:a16="http://schemas.microsoft.com/office/drawing/2014/main" id="{3050A6C8-4AC4-3C5D-F91F-C2C10EA0A05E}"/>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3754" y="5168885"/>
            <a:ext cx="6264731" cy="5787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3AB294A6-E94B-2652-D84A-DA8B8212D1E3}"/>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3752" y="5706900"/>
            <a:ext cx="6007496" cy="578777"/>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a:extLst>
              <a:ext uri="{FF2B5EF4-FFF2-40B4-BE49-F238E27FC236}">
                <a16:creationId xmlns:a16="http://schemas.microsoft.com/office/drawing/2014/main" id="{D63E4B9C-4735-B8A1-C69E-8261AE6042AC}"/>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8566" y="6256974"/>
            <a:ext cx="6288847" cy="57877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659E4D46-32AC-687B-A53C-CAF48BD17223}"/>
              </a:ext>
            </a:extLst>
          </p:cNvPr>
          <p:cNvSpPr>
            <a:spLocks noChangeArrowheads="1"/>
          </p:cNvSpPr>
          <p:nvPr/>
        </p:nvSpPr>
        <p:spPr bwMode="auto">
          <a:xfrm>
            <a:off x="1224640" y="36409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7" name="Rectangle 7">
            <a:extLst>
              <a:ext uri="{FF2B5EF4-FFF2-40B4-BE49-F238E27FC236}">
                <a16:creationId xmlns:a16="http://schemas.microsoft.com/office/drawing/2014/main" id="{88DBB4A9-FFFC-0081-6B65-8A69F1D59A1D}"/>
              </a:ext>
            </a:extLst>
          </p:cNvPr>
          <p:cNvSpPr>
            <a:spLocks noChangeArrowheads="1"/>
          </p:cNvSpPr>
          <p:nvPr/>
        </p:nvSpPr>
        <p:spPr bwMode="auto">
          <a:xfrm>
            <a:off x="1224640" y="44410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8" name="Rectangle 8">
            <a:extLst>
              <a:ext uri="{FF2B5EF4-FFF2-40B4-BE49-F238E27FC236}">
                <a16:creationId xmlns:a16="http://schemas.microsoft.com/office/drawing/2014/main" id="{FB0D6E35-D02A-BBB8-BF6C-0ED155C82047}"/>
              </a:ext>
            </a:extLst>
          </p:cNvPr>
          <p:cNvSpPr>
            <a:spLocks noChangeArrowheads="1"/>
          </p:cNvSpPr>
          <p:nvPr/>
        </p:nvSpPr>
        <p:spPr bwMode="auto">
          <a:xfrm>
            <a:off x="1224640" y="47839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9" name="Rectangle 9">
            <a:extLst>
              <a:ext uri="{FF2B5EF4-FFF2-40B4-BE49-F238E27FC236}">
                <a16:creationId xmlns:a16="http://schemas.microsoft.com/office/drawing/2014/main" id="{EBC4A498-1145-57A8-1EE2-954780F6B5AB}"/>
              </a:ext>
            </a:extLst>
          </p:cNvPr>
          <p:cNvSpPr>
            <a:spLocks noChangeArrowheads="1"/>
          </p:cNvSpPr>
          <p:nvPr/>
        </p:nvSpPr>
        <p:spPr bwMode="auto">
          <a:xfrm>
            <a:off x="1224640" y="51268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0" name="Rectangle 10">
            <a:extLst>
              <a:ext uri="{FF2B5EF4-FFF2-40B4-BE49-F238E27FC236}">
                <a16:creationId xmlns:a16="http://schemas.microsoft.com/office/drawing/2014/main" id="{B0DC00B3-FCB9-03CB-BDF6-EAE20E2538D7}"/>
              </a:ext>
            </a:extLst>
          </p:cNvPr>
          <p:cNvSpPr>
            <a:spLocks noChangeArrowheads="1"/>
          </p:cNvSpPr>
          <p:nvPr/>
        </p:nvSpPr>
        <p:spPr bwMode="auto">
          <a:xfrm>
            <a:off x="1224640" y="54697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1" name="Rectangle 11">
            <a:extLst>
              <a:ext uri="{FF2B5EF4-FFF2-40B4-BE49-F238E27FC236}">
                <a16:creationId xmlns:a16="http://schemas.microsoft.com/office/drawing/2014/main" id="{C35DC10B-B5FA-8576-09C9-F987578FCBCD}"/>
              </a:ext>
            </a:extLst>
          </p:cNvPr>
          <p:cNvSpPr>
            <a:spLocks noChangeArrowheads="1"/>
          </p:cNvSpPr>
          <p:nvPr/>
        </p:nvSpPr>
        <p:spPr bwMode="auto">
          <a:xfrm>
            <a:off x="1224640" y="58126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2" name="TextBox 21">
            <a:extLst>
              <a:ext uri="{FF2B5EF4-FFF2-40B4-BE49-F238E27FC236}">
                <a16:creationId xmlns:a16="http://schemas.microsoft.com/office/drawing/2014/main" id="{536710AA-78F7-A1AD-F1F7-97CB2ED0D467}"/>
              </a:ext>
            </a:extLst>
          </p:cNvPr>
          <p:cNvSpPr txBox="1"/>
          <p:nvPr/>
        </p:nvSpPr>
        <p:spPr>
          <a:xfrm>
            <a:off x="1142999" y="3725006"/>
            <a:ext cx="584176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Informasi</a:t>
            </a:r>
            <a:r>
              <a:rPr lang="en-US" altLang="en-US" b="1" dirty="0">
                <a:solidFill>
                  <a:srgbClr val="000000"/>
                </a:solidFill>
                <a:latin typeface="Courier New" panose="02070309020205020404" pitchFamily="49" charset="0"/>
                <a:cs typeface="Courier New" panose="02070309020205020404" pitchFamily="49" charset="0"/>
              </a:rPr>
              <a:t> error input</a:t>
            </a:r>
            <a:endParaRPr kumimoji="0" lang="en-US" altLang="en-US" sz="1100" b="1" i="0" u="none" strike="noStrike" cap="none" normalizeH="0" baseline="0" dirty="0">
              <a:ln>
                <a:noFill/>
              </a:ln>
              <a:solidFill>
                <a:schemeClr val="tx1"/>
              </a:solidFill>
              <a:effectLst/>
            </a:endParaRPr>
          </a:p>
        </p:txBody>
      </p:sp>
      <p:sp>
        <p:nvSpPr>
          <p:cNvPr id="23" name="TextBox 22">
            <a:extLst>
              <a:ext uri="{FF2B5EF4-FFF2-40B4-BE49-F238E27FC236}">
                <a16:creationId xmlns:a16="http://schemas.microsoft.com/office/drawing/2014/main" id="{4469CFAE-F0F4-C96B-B408-D5257151EE75}"/>
              </a:ext>
            </a:extLst>
          </p:cNvPr>
          <p:cNvSpPr txBox="1"/>
          <p:nvPr/>
        </p:nvSpPr>
        <p:spPr>
          <a:xfrm>
            <a:off x="1066800" y="1205319"/>
            <a:ext cx="4221719" cy="461665"/>
          </a:xfrm>
          <a:prstGeom prst="rect">
            <a:avLst/>
          </a:prstGeom>
          <a:noFill/>
        </p:spPr>
        <p:txBody>
          <a:bodyPr wrap="square">
            <a:spAutoFit/>
          </a:bodyPr>
          <a:lstStyle/>
          <a:p>
            <a:pPr algn="just"/>
            <a:r>
              <a:rPr lang="en-US" sz="2400" b="1" dirty="0">
                <a:solidFill>
                  <a:srgbClr val="FF0000"/>
                </a:solidFill>
                <a:effectLst/>
                <a:ea typeface="Arial" panose="020B0604020202020204" pitchFamily="34" charset="0"/>
              </a:rPr>
              <a:t>Backpropagation</a:t>
            </a:r>
          </a:p>
        </p:txBody>
      </p:sp>
    </p:spTree>
    <p:extLst>
      <p:ext uri="{BB962C8B-B14F-4D97-AF65-F5344CB8AC3E}">
        <p14:creationId xmlns:p14="http://schemas.microsoft.com/office/powerpoint/2010/main" val="4062915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sp>
        <p:nvSpPr>
          <p:cNvPr id="28" name="TextBox 27">
            <a:extLst>
              <a:ext uri="{FF2B5EF4-FFF2-40B4-BE49-F238E27FC236}">
                <a16:creationId xmlns:a16="http://schemas.microsoft.com/office/drawing/2014/main" id="{8FCFDA7C-134F-195D-148C-0F56D7FD0790}"/>
              </a:ext>
            </a:extLst>
          </p:cNvPr>
          <p:cNvSpPr txBox="1"/>
          <p:nvPr/>
        </p:nvSpPr>
        <p:spPr>
          <a:xfrm>
            <a:off x="797179" y="1780184"/>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Selisih</a:t>
            </a:r>
            <a:r>
              <a:rPr lang="en-US" altLang="en-US" b="1" dirty="0">
                <a:solidFill>
                  <a:srgbClr val="000000"/>
                </a:solidFill>
                <a:latin typeface="Courier New" panose="02070309020205020404" pitchFamily="49" charset="0"/>
                <a:cs typeface="Courier New" panose="02070309020205020404" pitchFamily="49" charset="0"/>
              </a:rPr>
              <a:t> error </a:t>
            </a:r>
            <a:r>
              <a:rPr lang="en-US" altLang="en-US" b="1" dirty="0" err="1">
                <a:solidFill>
                  <a:srgbClr val="000000"/>
                </a:solidFill>
                <a:latin typeface="Courier New" panose="02070309020205020404" pitchFamily="49" charset="0"/>
                <a:cs typeface="Courier New" panose="02070309020205020404" pitchFamily="49" charset="0"/>
              </a:rPr>
              <a:t>bobot</a:t>
            </a:r>
            <a:r>
              <a:rPr lang="en-US" altLang="en-US" b="1" dirty="0">
                <a:solidFill>
                  <a:srgbClr val="000000"/>
                </a:solidFill>
                <a:latin typeface="Courier New" panose="02070309020205020404" pitchFamily="49" charset="0"/>
                <a:cs typeface="Courier New" panose="02070309020205020404" pitchFamily="49" charset="0"/>
              </a:rPr>
              <a:t> input layer</a:t>
            </a:r>
            <a:endParaRPr kumimoji="0" lang="en-US" altLang="en-US" sz="1100" b="1" i="0" u="none" strike="noStrike" cap="none" normalizeH="0" baseline="0" dirty="0">
              <a:ln>
                <a:noFill/>
              </a:ln>
              <a:solidFill>
                <a:schemeClr val="tx1"/>
              </a:solidFill>
              <a:effectLst/>
            </a:endParaRPr>
          </a:p>
        </p:txBody>
      </p:sp>
      <p:sp>
        <p:nvSpPr>
          <p:cNvPr id="9" name="Rectangle 42">
            <a:extLst>
              <a:ext uri="{FF2B5EF4-FFF2-40B4-BE49-F238E27FC236}">
                <a16:creationId xmlns:a16="http://schemas.microsoft.com/office/drawing/2014/main" id="{89DEB6E8-8385-0A02-7822-8013006E80B5}"/>
              </a:ext>
            </a:extLst>
          </p:cNvPr>
          <p:cNvSpPr>
            <a:spLocks noChangeArrowheads="1"/>
          </p:cNvSpPr>
          <p:nvPr/>
        </p:nvSpPr>
        <p:spPr bwMode="auto">
          <a:xfrm>
            <a:off x="1224640" y="19439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pic>
        <p:nvPicPr>
          <p:cNvPr id="12298" name="Picture 10">
            <a:extLst>
              <a:ext uri="{FF2B5EF4-FFF2-40B4-BE49-F238E27FC236}">
                <a16:creationId xmlns:a16="http://schemas.microsoft.com/office/drawing/2014/main" id="{CBECD58D-AF00-5F15-6D84-9345F992118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528" y="2216908"/>
            <a:ext cx="5173190" cy="332503"/>
          </a:xfrm>
          <a:prstGeom prst="rect">
            <a:avLst/>
          </a:prstGeom>
          <a:noFill/>
          <a:extLst>
            <a:ext uri="{909E8E84-426E-40DD-AFC4-6F175D3DCCD1}">
              <a14:hiddenFill xmlns:a14="http://schemas.microsoft.com/office/drawing/2010/main">
                <a:solidFill>
                  <a:srgbClr val="FFFFFF"/>
                </a:solidFill>
              </a14:hiddenFill>
            </a:ext>
          </a:extLst>
        </p:spPr>
      </p:pic>
      <p:pic>
        <p:nvPicPr>
          <p:cNvPr id="12297" name="Picture 9">
            <a:extLst>
              <a:ext uri="{FF2B5EF4-FFF2-40B4-BE49-F238E27FC236}">
                <a16:creationId xmlns:a16="http://schemas.microsoft.com/office/drawing/2014/main" id="{280661CE-3189-0F0D-2E60-4C65E9A721E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9086" y="2602373"/>
            <a:ext cx="5173190" cy="33250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49FE9DD5-C2CD-3BD6-FB69-9E9ADDA1371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9086" y="2954173"/>
            <a:ext cx="4907188" cy="332503"/>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a:extLst>
              <a:ext uri="{FF2B5EF4-FFF2-40B4-BE49-F238E27FC236}">
                <a16:creationId xmlns:a16="http://schemas.microsoft.com/office/drawing/2014/main" id="{16ED933E-11A1-6055-0CC7-135D895AC7D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9086" y="3322989"/>
            <a:ext cx="5173190" cy="33250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DF558ADC-0315-F0C0-2D67-3E20CFBF2BC9}"/>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528" y="3969508"/>
            <a:ext cx="5187044" cy="332503"/>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a:extLst>
              <a:ext uri="{FF2B5EF4-FFF2-40B4-BE49-F238E27FC236}">
                <a16:creationId xmlns:a16="http://schemas.microsoft.com/office/drawing/2014/main" id="{4040CE7C-E3B7-5C45-E646-9D06FC2D5DF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528" y="4366840"/>
            <a:ext cx="5187044" cy="33250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FC62612E-5D9E-E3EA-680B-7C85E4DBBDFE}"/>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528" y="4818596"/>
            <a:ext cx="4921042" cy="33250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DB184FC2-49A0-B69C-F84C-1735BF2D511E}"/>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8058" y="2217010"/>
            <a:ext cx="4871177" cy="297023"/>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
            <a:extLst>
              <a:ext uri="{FF2B5EF4-FFF2-40B4-BE49-F238E27FC236}">
                <a16:creationId xmlns:a16="http://schemas.microsoft.com/office/drawing/2014/main" id="{8521F0A1-AB18-1E91-3A7F-AF12E289AB69}"/>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7625" y="2594311"/>
            <a:ext cx="4883553" cy="29702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1">
            <a:extLst>
              <a:ext uri="{FF2B5EF4-FFF2-40B4-BE49-F238E27FC236}">
                <a16:creationId xmlns:a16="http://schemas.microsoft.com/office/drawing/2014/main" id="{1EE6C818-1FDF-899A-C5E6-567715C59C2E}"/>
              </a:ext>
            </a:extLst>
          </p:cNvPr>
          <p:cNvSpPr>
            <a:spLocks noChangeArrowheads="1"/>
          </p:cNvSpPr>
          <p:nvPr/>
        </p:nvSpPr>
        <p:spPr bwMode="auto">
          <a:xfrm>
            <a:off x="1072242" y="17597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3" name="Rectangle 12">
            <a:extLst>
              <a:ext uri="{FF2B5EF4-FFF2-40B4-BE49-F238E27FC236}">
                <a16:creationId xmlns:a16="http://schemas.microsoft.com/office/drawing/2014/main" id="{29B5A0FE-9259-F858-05D4-17D13B964A03}"/>
              </a:ext>
            </a:extLst>
          </p:cNvPr>
          <p:cNvSpPr>
            <a:spLocks noChangeArrowheads="1"/>
          </p:cNvSpPr>
          <p:nvPr/>
        </p:nvSpPr>
        <p:spPr bwMode="auto">
          <a:xfrm>
            <a:off x="1072242" y="24074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4" name="Rectangle 13">
            <a:extLst>
              <a:ext uri="{FF2B5EF4-FFF2-40B4-BE49-F238E27FC236}">
                <a16:creationId xmlns:a16="http://schemas.microsoft.com/office/drawing/2014/main" id="{2BBC683A-66DB-40B9-61C1-19E27DE268DE}"/>
              </a:ext>
            </a:extLst>
          </p:cNvPr>
          <p:cNvSpPr>
            <a:spLocks noChangeArrowheads="1"/>
          </p:cNvSpPr>
          <p:nvPr/>
        </p:nvSpPr>
        <p:spPr bwMode="auto">
          <a:xfrm>
            <a:off x="1072242" y="25979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5" name="Rectangle 14">
            <a:extLst>
              <a:ext uri="{FF2B5EF4-FFF2-40B4-BE49-F238E27FC236}">
                <a16:creationId xmlns:a16="http://schemas.microsoft.com/office/drawing/2014/main" id="{710FB157-9A53-04CB-147C-A5D5D418B62A}"/>
              </a:ext>
            </a:extLst>
          </p:cNvPr>
          <p:cNvSpPr>
            <a:spLocks noChangeArrowheads="1"/>
          </p:cNvSpPr>
          <p:nvPr/>
        </p:nvSpPr>
        <p:spPr bwMode="auto">
          <a:xfrm>
            <a:off x="1072242" y="27884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6" name="Rectangle 15">
            <a:extLst>
              <a:ext uri="{FF2B5EF4-FFF2-40B4-BE49-F238E27FC236}">
                <a16:creationId xmlns:a16="http://schemas.microsoft.com/office/drawing/2014/main" id="{095C2493-2B40-9B6F-6343-5CF7C5AED2FE}"/>
              </a:ext>
            </a:extLst>
          </p:cNvPr>
          <p:cNvSpPr>
            <a:spLocks noChangeArrowheads="1"/>
          </p:cNvSpPr>
          <p:nvPr/>
        </p:nvSpPr>
        <p:spPr bwMode="auto">
          <a:xfrm>
            <a:off x="1072242" y="29789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7" name="Rectangle 16">
            <a:extLst>
              <a:ext uri="{FF2B5EF4-FFF2-40B4-BE49-F238E27FC236}">
                <a16:creationId xmlns:a16="http://schemas.microsoft.com/office/drawing/2014/main" id="{3838D9CE-0A0B-8122-C4F5-4560AD00BF05}"/>
              </a:ext>
            </a:extLst>
          </p:cNvPr>
          <p:cNvSpPr>
            <a:spLocks noChangeArrowheads="1"/>
          </p:cNvSpPr>
          <p:nvPr/>
        </p:nvSpPr>
        <p:spPr bwMode="auto">
          <a:xfrm>
            <a:off x="1072242" y="31694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29" name="Rectangle 17">
            <a:extLst>
              <a:ext uri="{FF2B5EF4-FFF2-40B4-BE49-F238E27FC236}">
                <a16:creationId xmlns:a16="http://schemas.microsoft.com/office/drawing/2014/main" id="{7DFAB7DC-038D-6785-BE9D-15903A593D46}"/>
              </a:ext>
            </a:extLst>
          </p:cNvPr>
          <p:cNvSpPr>
            <a:spLocks noChangeArrowheads="1"/>
          </p:cNvSpPr>
          <p:nvPr/>
        </p:nvSpPr>
        <p:spPr bwMode="auto">
          <a:xfrm>
            <a:off x="1072242" y="33599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0" name="Rectangle 18">
            <a:extLst>
              <a:ext uri="{FF2B5EF4-FFF2-40B4-BE49-F238E27FC236}">
                <a16:creationId xmlns:a16="http://schemas.microsoft.com/office/drawing/2014/main" id="{382ED8FD-3E2E-B9A0-3DDB-4AB715D18B08}"/>
              </a:ext>
            </a:extLst>
          </p:cNvPr>
          <p:cNvSpPr>
            <a:spLocks noChangeArrowheads="1"/>
          </p:cNvSpPr>
          <p:nvPr/>
        </p:nvSpPr>
        <p:spPr bwMode="auto">
          <a:xfrm>
            <a:off x="1072242" y="35504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2" name="Rectangle 20">
            <a:extLst>
              <a:ext uri="{FF2B5EF4-FFF2-40B4-BE49-F238E27FC236}">
                <a16:creationId xmlns:a16="http://schemas.microsoft.com/office/drawing/2014/main" id="{B9E57DA6-F31F-9C3F-6385-09F7C4A57558}"/>
              </a:ext>
            </a:extLst>
          </p:cNvPr>
          <p:cNvSpPr>
            <a:spLocks noChangeArrowheads="1"/>
          </p:cNvSpPr>
          <p:nvPr/>
        </p:nvSpPr>
        <p:spPr bwMode="auto">
          <a:xfrm>
            <a:off x="1072242" y="39314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3" name="Rectangle 21">
            <a:extLst>
              <a:ext uri="{FF2B5EF4-FFF2-40B4-BE49-F238E27FC236}">
                <a16:creationId xmlns:a16="http://schemas.microsoft.com/office/drawing/2014/main" id="{6FA38E42-22FC-8D9B-226E-CF831FD3F9EE}"/>
              </a:ext>
            </a:extLst>
          </p:cNvPr>
          <p:cNvSpPr>
            <a:spLocks noChangeArrowheads="1"/>
          </p:cNvSpPr>
          <p:nvPr/>
        </p:nvSpPr>
        <p:spPr bwMode="auto">
          <a:xfrm>
            <a:off x="1072242" y="41219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4" name="TextBox 33">
            <a:extLst>
              <a:ext uri="{FF2B5EF4-FFF2-40B4-BE49-F238E27FC236}">
                <a16:creationId xmlns:a16="http://schemas.microsoft.com/office/drawing/2014/main" id="{5D466A42-4510-DBD7-C910-A2176C4637E4}"/>
              </a:ext>
            </a:extLst>
          </p:cNvPr>
          <p:cNvSpPr txBox="1"/>
          <p:nvPr/>
        </p:nvSpPr>
        <p:spPr>
          <a:xfrm>
            <a:off x="6702677" y="1735950"/>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Selisih</a:t>
            </a:r>
            <a:r>
              <a:rPr lang="en-US" altLang="en-US" b="1" dirty="0">
                <a:solidFill>
                  <a:srgbClr val="000000"/>
                </a:solidFill>
                <a:latin typeface="Courier New" panose="02070309020205020404" pitchFamily="49" charset="0"/>
                <a:cs typeface="Courier New" panose="02070309020205020404" pitchFamily="49" charset="0"/>
              </a:rPr>
              <a:t> error bias input layer</a:t>
            </a:r>
            <a:endParaRPr kumimoji="0" lang="en-US" altLang="en-US" sz="1100" b="1" i="0" u="none" strike="noStrike" cap="none" normalizeH="0" baseline="0" dirty="0">
              <a:ln>
                <a:noFill/>
              </a:ln>
              <a:solidFill>
                <a:schemeClr val="tx1"/>
              </a:solidFill>
              <a:effectLst/>
            </a:endParaRPr>
          </a:p>
        </p:txBody>
      </p:sp>
      <p:pic>
        <p:nvPicPr>
          <p:cNvPr id="36" name="Picture 35">
            <a:extLst>
              <a:ext uri="{FF2B5EF4-FFF2-40B4-BE49-F238E27FC236}">
                <a16:creationId xmlns:a16="http://schemas.microsoft.com/office/drawing/2014/main" id="{7C719782-9403-7309-7D5A-9EC35CF45E67}"/>
              </a:ext>
            </a:extLst>
          </p:cNvPr>
          <p:cNvPicPr>
            <a:picLocks noChangeAspect="1"/>
          </p:cNvPicPr>
          <p:nvPr/>
        </p:nvPicPr>
        <p:blipFill>
          <a:blip r:embed="rId12"/>
          <a:stretch>
            <a:fillRect/>
          </a:stretch>
        </p:blipFill>
        <p:spPr>
          <a:xfrm>
            <a:off x="859972" y="5226809"/>
            <a:ext cx="5181600" cy="333375"/>
          </a:xfrm>
          <a:prstGeom prst="rect">
            <a:avLst/>
          </a:prstGeom>
        </p:spPr>
      </p:pic>
      <p:pic>
        <p:nvPicPr>
          <p:cNvPr id="12311" name="Picture 23">
            <a:extLst>
              <a:ext uri="{FF2B5EF4-FFF2-40B4-BE49-F238E27FC236}">
                <a16:creationId xmlns:a16="http://schemas.microsoft.com/office/drawing/2014/main" id="{F8566D7E-944B-2A84-7A11-B7457FF6D3BE}"/>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94968" y="2950888"/>
            <a:ext cx="4789459" cy="314235"/>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a:extLst>
              <a:ext uri="{FF2B5EF4-FFF2-40B4-BE49-F238E27FC236}">
                <a16:creationId xmlns:a16="http://schemas.microsoft.com/office/drawing/2014/main" id="{CC931F48-F327-0EF7-C711-FE69B5F3A59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94967" y="3304678"/>
            <a:ext cx="5122531" cy="304158"/>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24">
            <a:extLst>
              <a:ext uri="{FF2B5EF4-FFF2-40B4-BE49-F238E27FC236}">
                <a16:creationId xmlns:a16="http://schemas.microsoft.com/office/drawing/2014/main" id="{58B8B4C1-B31D-9FF3-0429-BA90B6332D37}"/>
              </a:ext>
            </a:extLst>
          </p:cNvPr>
          <p:cNvSpPr>
            <a:spLocks noChangeArrowheads="1"/>
          </p:cNvSpPr>
          <p:nvPr/>
        </p:nvSpPr>
        <p:spPr bwMode="auto">
          <a:xfrm>
            <a:off x="6771170" y="25916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8" name="Rectangle 25">
            <a:extLst>
              <a:ext uri="{FF2B5EF4-FFF2-40B4-BE49-F238E27FC236}">
                <a16:creationId xmlns:a16="http://schemas.microsoft.com/office/drawing/2014/main" id="{AB408BF0-C2F5-59BD-7AE8-941D080D1AD5}"/>
              </a:ext>
            </a:extLst>
          </p:cNvPr>
          <p:cNvSpPr>
            <a:spLocks noChangeArrowheads="1"/>
          </p:cNvSpPr>
          <p:nvPr/>
        </p:nvSpPr>
        <p:spPr bwMode="auto">
          <a:xfrm>
            <a:off x="6771170" y="32393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39" name="Rectangle 26">
            <a:extLst>
              <a:ext uri="{FF2B5EF4-FFF2-40B4-BE49-F238E27FC236}">
                <a16:creationId xmlns:a16="http://schemas.microsoft.com/office/drawing/2014/main" id="{6C8970AA-E2F5-DA34-1AD6-6515B2F18F4D}"/>
              </a:ext>
            </a:extLst>
          </p:cNvPr>
          <p:cNvSpPr>
            <a:spLocks noChangeArrowheads="1"/>
          </p:cNvSpPr>
          <p:nvPr/>
        </p:nvSpPr>
        <p:spPr bwMode="auto">
          <a:xfrm>
            <a:off x="6771170" y="34298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40" name="TextBox 39">
            <a:extLst>
              <a:ext uri="{FF2B5EF4-FFF2-40B4-BE49-F238E27FC236}">
                <a16:creationId xmlns:a16="http://schemas.microsoft.com/office/drawing/2014/main" id="{CBFFD3E0-1E2E-D90D-DC68-CF5E7013D074}"/>
              </a:ext>
            </a:extLst>
          </p:cNvPr>
          <p:cNvSpPr txBox="1"/>
          <p:nvPr/>
        </p:nvSpPr>
        <p:spPr>
          <a:xfrm>
            <a:off x="1066800" y="1205319"/>
            <a:ext cx="4221719" cy="461665"/>
          </a:xfrm>
          <a:prstGeom prst="rect">
            <a:avLst/>
          </a:prstGeom>
          <a:noFill/>
        </p:spPr>
        <p:txBody>
          <a:bodyPr wrap="square">
            <a:spAutoFit/>
          </a:bodyPr>
          <a:lstStyle/>
          <a:p>
            <a:pPr algn="just"/>
            <a:r>
              <a:rPr lang="en-US" sz="2400" b="1" dirty="0">
                <a:solidFill>
                  <a:srgbClr val="FF0000"/>
                </a:solidFill>
                <a:effectLst/>
                <a:ea typeface="Arial" panose="020B0604020202020204" pitchFamily="34" charset="0"/>
              </a:rPr>
              <a:t>Backpropagation</a:t>
            </a:r>
          </a:p>
        </p:txBody>
      </p:sp>
    </p:spTree>
    <p:extLst>
      <p:ext uri="{BB962C8B-B14F-4D97-AF65-F5344CB8AC3E}">
        <p14:creationId xmlns:p14="http://schemas.microsoft.com/office/powerpoint/2010/main" val="3930018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sp>
        <p:nvSpPr>
          <p:cNvPr id="28" name="TextBox 27">
            <a:extLst>
              <a:ext uri="{FF2B5EF4-FFF2-40B4-BE49-F238E27FC236}">
                <a16:creationId xmlns:a16="http://schemas.microsoft.com/office/drawing/2014/main" id="{8FCFDA7C-134F-195D-148C-0F56D7FD0790}"/>
              </a:ext>
            </a:extLst>
          </p:cNvPr>
          <p:cNvSpPr txBox="1"/>
          <p:nvPr/>
        </p:nvSpPr>
        <p:spPr>
          <a:xfrm>
            <a:off x="293915" y="1961760"/>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Koreksi</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000000"/>
                </a:solidFill>
                <a:latin typeface="Courier New" panose="02070309020205020404" pitchFamily="49" charset="0"/>
                <a:cs typeface="Courier New" panose="02070309020205020404" pitchFamily="49" charset="0"/>
              </a:rPr>
              <a:t>bobot</a:t>
            </a:r>
            <a:r>
              <a:rPr lang="en-US" altLang="en-US" b="1" dirty="0">
                <a:solidFill>
                  <a:srgbClr val="000000"/>
                </a:solidFill>
                <a:latin typeface="Courier New" panose="02070309020205020404" pitchFamily="49" charset="0"/>
                <a:cs typeface="Courier New" panose="02070309020205020404" pitchFamily="49" charset="0"/>
              </a:rPr>
              <a:t> input layer</a:t>
            </a:r>
            <a:endParaRPr kumimoji="0" lang="en-US" altLang="en-US" sz="1100" b="1" i="0" u="none" strike="noStrike" cap="none" normalizeH="0" baseline="0" dirty="0">
              <a:ln>
                <a:noFill/>
              </a:ln>
              <a:solidFill>
                <a:schemeClr val="tx1"/>
              </a:solidFill>
              <a:effectLst/>
            </a:endParaRPr>
          </a:p>
        </p:txBody>
      </p:sp>
      <p:sp>
        <p:nvSpPr>
          <p:cNvPr id="30" name="TextBox 29">
            <a:extLst>
              <a:ext uri="{FF2B5EF4-FFF2-40B4-BE49-F238E27FC236}">
                <a16:creationId xmlns:a16="http://schemas.microsoft.com/office/drawing/2014/main" id="{007C8EE1-E1B4-F02B-0799-F71FF8C56ACD}"/>
              </a:ext>
            </a:extLst>
          </p:cNvPr>
          <p:cNvSpPr txBox="1"/>
          <p:nvPr/>
        </p:nvSpPr>
        <p:spPr>
          <a:xfrm>
            <a:off x="5288519" y="1973428"/>
            <a:ext cx="610144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Koreksi</a:t>
            </a:r>
            <a:r>
              <a:rPr kumimoji="0" lang="en-US" altLang="en-US" sz="1800" b="1" i="0" u="none" strike="noStrike" cap="none" normalizeH="0" baseline="0" dirty="0">
                <a:ln>
                  <a:noFill/>
                </a:ln>
                <a:solidFill>
                  <a:srgbClr val="000000"/>
                </a:solidFill>
                <a:effectLst/>
                <a:latin typeface="Courier New" panose="02070309020205020404" pitchFamily="49" charset="0"/>
                <a:ea typeface="Arial" panose="020B0604020202020204" pitchFamily="34" charset="0"/>
                <a:cs typeface="Courier New" panose="02070309020205020404" pitchFamily="49" charset="0"/>
              </a:rPr>
              <a:t> bias input layer</a:t>
            </a:r>
            <a:endParaRPr kumimoji="0" lang="en-US" altLang="en-US" sz="1100" b="1" i="0" u="none" strike="noStrike" cap="none" normalizeH="0" baseline="0" dirty="0">
              <a:ln>
                <a:noFill/>
              </a:ln>
              <a:solidFill>
                <a:schemeClr val="tx1"/>
              </a:solidFill>
              <a:effectLst/>
            </a:endParaRPr>
          </a:p>
        </p:txBody>
      </p:sp>
      <p:sp>
        <p:nvSpPr>
          <p:cNvPr id="37" name="TextBox 36">
            <a:extLst>
              <a:ext uri="{FF2B5EF4-FFF2-40B4-BE49-F238E27FC236}">
                <a16:creationId xmlns:a16="http://schemas.microsoft.com/office/drawing/2014/main" id="{3DA24935-DCAF-5DBF-F697-827F59FD855F}"/>
              </a:ext>
            </a:extLst>
          </p:cNvPr>
          <p:cNvSpPr txBox="1"/>
          <p:nvPr/>
        </p:nvSpPr>
        <p:spPr>
          <a:xfrm>
            <a:off x="1066800" y="1205319"/>
            <a:ext cx="4221719" cy="461665"/>
          </a:xfrm>
          <a:prstGeom prst="rect">
            <a:avLst/>
          </a:prstGeom>
          <a:noFill/>
        </p:spPr>
        <p:txBody>
          <a:bodyPr wrap="square">
            <a:spAutoFit/>
          </a:bodyPr>
          <a:lstStyle/>
          <a:p>
            <a:pPr algn="just"/>
            <a:r>
              <a:rPr lang="en-US" sz="2400" b="1" dirty="0">
                <a:solidFill>
                  <a:srgbClr val="FF0000"/>
                </a:solidFill>
                <a:effectLst/>
                <a:ea typeface="Arial" panose="020B0604020202020204" pitchFamily="34" charset="0"/>
              </a:rPr>
              <a:t>Backpropagation</a:t>
            </a:r>
          </a:p>
        </p:txBody>
      </p:sp>
      <p:pic>
        <p:nvPicPr>
          <p:cNvPr id="14348" name="Picture 12">
            <a:extLst>
              <a:ext uri="{FF2B5EF4-FFF2-40B4-BE49-F238E27FC236}">
                <a16:creationId xmlns:a16="http://schemas.microsoft.com/office/drawing/2014/main" id="{AFDEBE33-4801-DD94-FA9C-E0279C7E74F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887" y="2495747"/>
            <a:ext cx="4610918" cy="356974"/>
          </a:xfrm>
          <a:prstGeom prst="rect">
            <a:avLst/>
          </a:prstGeom>
          <a:noFill/>
          <a:extLst>
            <a:ext uri="{909E8E84-426E-40DD-AFC4-6F175D3DCCD1}">
              <a14:hiddenFill xmlns:a14="http://schemas.microsoft.com/office/drawing/2010/main">
                <a:solidFill>
                  <a:srgbClr val="FFFFFF"/>
                </a:solidFill>
              </a14:hiddenFill>
            </a:ext>
          </a:extLst>
        </p:spPr>
      </p:pic>
      <p:pic>
        <p:nvPicPr>
          <p:cNvPr id="14347" name="Picture 11">
            <a:extLst>
              <a:ext uri="{FF2B5EF4-FFF2-40B4-BE49-F238E27FC236}">
                <a16:creationId xmlns:a16="http://schemas.microsoft.com/office/drawing/2014/main" id="{9D0B3549-B3E7-CC98-2D88-7DD3D815DAD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887" y="2871302"/>
            <a:ext cx="4610918" cy="356974"/>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C8F0F394-FFEB-848B-FEBE-1D8569215E9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887" y="3290405"/>
            <a:ext cx="4610918" cy="356974"/>
          </a:xfrm>
          <a:prstGeom prst="rect">
            <a:avLst/>
          </a:prstGeom>
          <a:noFill/>
          <a:extLst>
            <a:ext uri="{909E8E84-426E-40DD-AFC4-6F175D3DCCD1}">
              <a14:hiddenFill xmlns:a14="http://schemas.microsoft.com/office/drawing/2010/main">
                <a:solidFill>
                  <a:srgbClr val="FFFFFF"/>
                </a:solidFill>
              </a14:hiddenFill>
            </a:ext>
          </a:extLst>
        </p:spPr>
      </p:pic>
      <p:pic>
        <p:nvPicPr>
          <p:cNvPr id="14345" name="Picture 9">
            <a:extLst>
              <a:ext uri="{FF2B5EF4-FFF2-40B4-BE49-F238E27FC236}">
                <a16:creationId xmlns:a16="http://schemas.microsoft.com/office/drawing/2014/main" id="{D19184D0-DC92-0484-1C4F-5B7A9848683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887" y="3676845"/>
            <a:ext cx="4610918" cy="356974"/>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961DAA86-A853-1788-C9E9-A631E11D403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887" y="4270119"/>
            <a:ext cx="4625793" cy="356974"/>
          </a:xfrm>
          <a:prstGeom prst="rect">
            <a:avLst/>
          </a:prstGeom>
          <a:noFill/>
          <a:extLst>
            <a:ext uri="{909E8E84-426E-40DD-AFC4-6F175D3DCCD1}">
              <a14:hiddenFill xmlns:a14="http://schemas.microsoft.com/office/drawing/2010/main">
                <a:solidFill>
                  <a:srgbClr val="FFFFFF"/>
                </a:solidFill>
              </a14:hiddenFill>
            </a:ext>
          </a:extLst>
        </p:spPr>
      </p:pic>
      <p:pic>
        <p:nvPicPr>
          <p:cNvPr id="14343" name="Picture 7">
            <a:extLst>
              <a:ext uri="{FF2B5EF4-FFF2-40B4-BE49-F238E27FC236}">
                <a16:creationId xmlns:a16="http://schemas.microsoft.com/office/drawing/2014/main" id="{DEC3602B-862B-F2C0-956D-E1E661D5DF6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887" y="4656558"/>
            <a:ext cx="4625793" cy="35697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86E36AEB-A2E8-9683-1D38-EA057B99448E}"/>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887" y="5064779"/>
            <a:ext cx="4625793" cy="356974"/>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a:extLst>
              <a:ext uri="{FF2B5EF4-FFF2-40B4-BE49-F238E27FC236}">
                <a16:creationId xmlns:a16="http://schemas.microsoft.com/office/drawing/2014/main" id="{E869D37C-04D9-E4A2-9EF6-D8AB856558CD}"/>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887" y="5451218"/>
            <a:ext cx="4625793" cy="35697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906787B-F6F7-EE1E-46FF-7D629B6BF192}"/>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1988" y="2446645"/>
            <a:ext cx="6196480" cy="3569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B400C46-F37F-E00E-5ABD-1413D6CB4025}"/>
              </a:ext>
            </a:extLst>
          </p:cNvPr>
          <p:cNvPicPr>
            <a:picLocks noChangeAspect="1"/>
          </p:cNvPicPr>
          <p:nvPr/>
        </p:nvPicPr>
        <p:blipFill>
          <a:blip r:embed="rId12"/>
          <a:stretch>
            <a:fillRect/>
          </a:stretch>
        </p:blipFill>
        <p:spPr>
          <a:xfrm>
            <a:off x="5351987" y="2837053"/>
            <a:ext cx="6191250" cy="314325"/>
          </a:xfrm>
          <a:prstGeom prst="rect">
            <a:avLst/>
          </a:prstGeom>
        </p:spPr>
      </p:pic>
      <p:pic>
        <p:nvPicPr>
          <p:cNvPr id="22" name="Picture 21">
            <a:extLst>
              <a:ext uri="{FF2B5EF4-FFF2-40B4-BE49-F238E27FC236}">
                <a16:creationId xmlns:a16="http://schemas.microsoft.com/office/drawing/2014/main" id="{5E637C52-A67B-AD32-1858-B23B03D58A00}"/>
              </a:ext>
            </a:extLst>
          </p:cNvPr>
          <p:cNvPicPr>
            <a:picLocks noChangeAspect="1"/>
          </p:cNvPicPr>
          <p:nvPr/>
        </p:nvPicPr>
        <p:blipFill>
          <a:blip r:embed="rId13"/>
          <a:stretch>
            <a:fillRect/>
          </a:stretch>
        </p:blipFill>
        <p:spPr>
          <a:xfrm>
            <a:off x="5351987" y="3252787"/>
            <a:ext cx="6248400" cy="352425"/>
          </a:xfrm>
          <a:prstGeom prst="rect">
            <a:avLst/>
          </a:prstGeom>
        </p:spPr>
      </p:pic>
      <p:pic>
        <p:nvPicPr>
          <p:cNvPr id="24" name="Picture 23">
            <a:extLst>
              <a:ext uri="{FF2B5EF4-FFF2-40B4-BE49-F238E27FC236}">
                <a16:creationId xmlns:a16="http://schemas.microsoft.com/office/drawing/2014/main" id="{07018DBB-7C2F-6C48-923F-0437879EB8D0}"/>
              </a:ext>
            </a:extLst>
          </p:cNvPr>
          <p:cNvPicPr>
            <a:picLocks noChangeAspect="1"/>
          </p:cNvPicPr>
          <p:nvPr/>
        </p:nvPicPr>
        <p:blipFill>
          <a:blip r:embed="rId14"/>
          <a:stretch>
            <a:fillRect/>
          </a:stretch>
        </p:blipFill>
        <p:spPr>
          <a:xfrm>
            <a:off x="5351987" y="3676845"/>
            <a:ext cx="6362700" cy="304800"/>
          </a:xfrm>
          <a:prstGeom prst="rect">
            <a:avLst/>
          </a:prstGeom>
        </p:spPr>
      </p:pic>
    </p:spTree>
    <p:extLst>
      <p:ext uri="{BB962C8B-B14F-4D97-AF65-F5344CB8AC3E}">
        <p14:creationId xmlns:p14="http://schemas.microsoft.com/office/powerpoint/2010/main" val="660543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15"/>
          <p:cNvSpPr/>
          <p:nvPr/>
        </p:nvSpPr>
        <p:spPr>
          <a:xfrm>
            <a:off x="2166459" y="1112594"/>
            <a:ext cx="7835335" cy="738664"/>
          </a:xfrm>
          <a:prstGeom prst="rect">
            <a:avLst/>
          </a:prstGeom>
          <a:noFill/>
          <a:ln>
            <a:noFill/>
          </a:ln>
        </p:spPr>
        <p:txBody>
          <a:bodyPr spcFirstLastPara="1" wrap="square" lIns="91425" tIns="45700" rIns="91425" bIns="45700" anchor="t" anchorCtr="0">
            <a:spAutoFit/>
          </a:bodyPr>
          <a:lstStyle/>
          <a:p>
            <a:pPr algn="just">
              <a:lnSpc>
                <a:spcPct val="150000"/>
              </a:lnSpc>
              <a:buClr>
                <a:srgbClr val="000000"/>
              </a:buClr>
              <a:buSzPts val="1400"/>
            </a:pPr>
            <a:endParaRPr sz="1400">
              <a:solidFill>
                <a:srgbClr val="000000"/>
              </a:solidFill>
              <a:latin typeface="Arial"/>
              <a:ea typeface="Arial"/>
              <a:cs typeface="Arial"/>
              <a:sym typeface="Arial"/>
            </a:endParaRPr>
          </a:p>
          <a:p>
            <a:pPr marL="342900" indent="-254000" algn="just">
              <a:lnSpc>
                <a:spcPct val="150000"/>
              </a:lnSpc>
              <a:buClr>
                <a:srgbClr val="000000"/>
              </a:buClr>
              <a:buSzPts val="1400"/>
            </a:pPr>
            <a:endParaRPr sz="1400">
              <a:solidFill>
                <a:srgbClr val="000000"/>
              </a:solidFill>
              <a:latin typeface="Calibri"/>
              <a:ea typeface="Calibri"/>
              <a:cs typeface="Calibri"/>
              <a:sym typeface="Calibri"/>
            </a:endParaRPr>
          </a:p>
        </p:txBody>
      </p:sp>
      <p:sp>
        <p:nvSpPr>
          <p:cNvPr id="4" name="Google Shape;120;p12">
            <a:extLst>
              <a:ext uri="{FF2B5EF4-FFF2-40B4-BE49-F238E27FC236}">
                <a16:creationId xmlns:a16="http://schemas.microsoft.com/office/drawing/2014/main" id="{85C8BDE6-6DC0-C5DC-1949-39A760300829}"/>
              </a:ext>
            </a:extLst>
          </p:cNvPr>
          <p:cNvSpPr txBox="1">
            <a:spLocks/>
          </p:cNvSpPr>
          <p:nvPr/>
        </p:nvSpPr>
        <p:spPr>
          <a:xfrm>
            <a:off x="1328057" y="384701"/>
            <a:ext cx="9437914" cy="608077"/>
          </a:xfrm>
          <a:prstGeom prst="rect">
            <a:avLst/>
          </a:prstGeom>
          <a:noFill/>
          <a:ln>
            <a:noFill/>
          </a:ln>
        </p:spPr>
        <p:txBody>
          <a:bodyPr spcFirstLastPara="1" vert="horz" wrap="square" lIns="91425" tIns="91425" rIns="91425" bIns="91425" rtlCol="0" anchor="b" anchorCtr="0">
            <a:noAutofit/>
          </a:bodyPr>
          <a:lstStyle>
            <a:lvl1pPr lvl="0" algn="l" defTabSz="914400" rtl="0" eaLnBrk="1" latinLnBrk="0" hangingPunct="1">
              <a:lnSpc>
                <a:spcPct val="100000"/>
              </a:lnSpc>
              <a:spcBef>
                <a:spcPts val="0"/>
              </a:spcBef>
              <a:spcAft>
                <a:spcPts val="0"/>
              </a:spcAft>
              <a:buSzPts val="2000"/>
              <a:buNone/>
              <a:defRPr sz="4000" b="1" i="0" kern="1200" cap="all" spc="600" baseline="0">
                <a:solidFill>
                  <a:schemeClr val="tx1"/>
                </a:solidFill>
                <a:latin typeface="+mj-lt"/>
                <a:ea typeface="+mj-ea"/>
                <a:cs typeface="Arial Black" panose="020B0604020202020204" pitchFamily="34" charset="0"/>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pPr>
              <a:buSzPts val="2800"/>
            </a:pPr>
            <a:r>
              <a:rPr lang="en-US" sz="2800" dirty="0" err="1"/>
              <a:t>Contoh</a:t>
            </a:r>
            <a:r>
              <a:rPr lang="en-US" sz="2800" dirty="0"/>
              <a:t> Backpropagation : XOR</a:t>
            </a:r>
            <a:endParaRPr lang="en-US" dirty="0"/>
          </a:p>
        </p:txBody>
      </p:sp>
      <p:sp>
        <p:nvSpPr>
          <p:cNvPr id="28" name="TextBox 27">
            <a:extLst>
              <a:ext uri="{FF2B5EF4-FFF2-40B4-BE49-F238E27FC236}">
                <a16:creationId xmlns:a16="http://schemas.microsoft.com/office/drawing/2014/main" id="{8FCFDA7C-134F-195D-148C-0F56D7FD0790}"/>
              </a:ext>
            </a:extLst>
          </p:cNvPr>
          <p:cNvSpPr txBox="1"/>
          <p:nvPr/>
        </p:nvSpPr>
        <p:spPr>
          <a:xfrm>
            <a:off x="1066800" y="1879525"/>
            <a:ext cx="6101442" cy="421269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Lanjut</a:t>
            </a:r>
            <a:r>
              <a:rPr lang="en-US" altLang="en-US" b="1" dirty="0">
                <a:solidFill>
                  <a:srgbClr val="000000"/>
                </a:solidFill>
                <a:latin typeface="Courier New" panose="02070309020205020404" pitchFamily="49" charset="0"/>
                <a:cs typeface="Courier New" panose="02070309020205020404" pitchFamily="49" charset="0"/>
              </a:rPr>
              <a:t> data 2, 3 dan 4...</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Selesai</a:t>
            </a:r>
            <a:r>
              <a:rPr lang="en-US" altLang="en-US" b="1" dirty="0">
                <a:solidFill>
                  <a:srgbClr val="000000"/>
                </a:solidFill>
                <a:latin typeface="Courier New" panose="02070309020205020404" pitchFamily="49" charset="0"/>
                <a:cs typeface="Courier New" panose="02070309020205020404" pitchFamily="49" charset="0"/>
              </a:rPr>
              <a:t> 1 epoch</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Ulangi</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000000"/>
                </a:solidFill>
                <a:latin typeface="Courier New" panose="02070309020205020404" pitchFamily="49" charset="0"/>
                <a:cs typeface="Courier New" panose="02070309020205020404" pitchFamily="49" charset="0"/>
              </a:rPr>
              <a:t>pemrosesan</a:t>
            </a:r>
            <a:r>
              <a:rPr lang="en-US" altLang="en-US" b="1" dirty="0">
                <a:solidFill>
                  <a:srgbClr val="000000"/>
                </a:solidFill>
                <a:latin typeface="Courier New" panose="02070309020205020404" pitchFamily="49" charset="0"/>
                <a:cs typeface="Courier New" panose="02070309020205020404" pitchFamily="49" charset="0"/>
              </a:rPr>
              <a:t> data 1,2,3,4…</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Selesai</a:t>
            </a:r>
            <a:r>
              <a:rPr lang="en-US" altLang="en-US" b="1" dirty="0">
                <a:solidFill>
                  <a:srgbClr val="000000"/>
                </a:solidFill>
                <a:latin typeface="Courier New" panose="02070309020205020404" pitchFamily="49" charset="0"/>
                <a:cs typeface="Courier New" panose="02070309020205020404" pitchFamily="49" charset="0"/>
              </a:rPr>
              <a:t> 2 </a:t>
            </a:r>
            <a:r>
              <a:rPr lang="en-US" altLang="en-US" b="1" dirty="0" err="1">
                <a:solidFill>
                  <a:srgbClr val="000000"/>
                </a:solidFill>
                <a:latin typeface="Courier New" panose="02070309020205020404" pitchFamily="49" charset="0"/>
                <a:cs typeface="Courier New" panose="02070309020205020404" pitchFamily="49" charset="0"/>
              </a:rPr>
              <a:t>epcoh</a:t>
            </a:r>
            <a:r>
              <a:rPr lang="en-US" altLang="en-US" b="1" dirty="0">
                <a:solidFill>
                  <a:srgbClr val="000000"/>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a:solidFill>
                  <a:srgbClr val="000000"/>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a:solidFill>
                  <a:srgbClr val="000000"/>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a:solidFill>
                  <a:srgbClr val="000000"/>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a:solidFill>
                  <a:srgbClr val="000000"/>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a:solidFill>
                  <a:srgbClr val="000000"/>
                </a:solidFill>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b="1" dirty="0" err="1">
                <a:solidFill>
                  <a:srgbClr val="000000"/>
                </a:solidFill>
                <a:latin typeface="Courier New" panose="02070309020205020404" pitchFamily="49" charset="0"/>
                <a:cs typeface="Courier New" panose="02070309020205020404" pitchFamily="49" charset="0"/>
              </a:rPr>
              <a:t>Selesai</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000000"/>
                </a:solidFill>
                <a:latin typeface="Courier New" panose="02070309020205020404" pitchFamily="49" charset="0"/>
                <a:cs typeface="Courier New" panose="02070309020205020404" pitchFamily="49" charset="0"/>
              </a:rPr>
              <a:t>jika</a:t>
            </a:r>
            <a:r>
              <a:rPr lang="en-US" altLang="en-US" b="1" dirty="0">
                <a:solidFill>
                  <a:srgbClr val="000000"/>
                </a:solidFill>
                <a:latin typeface="Courier New" panose="02070309020205020404" pitchFamily="49" charset="0"/>
                <a:cs typeface="Courier New" panose="02070309020205020404" pitchFamily="49" charset="0"/>
              </a:rPr>
              <a:t> epoch max / </a:t>
            </a:r>
            <a:r>
              <a:rPr lang="en-US" altLang="en-US" b="1" dirty="0" err="1">
                <a:solidFill>
                  <a:srgbClr val="000000"/>
                </a:solidFill>
                <a:latin typeface="Courier New" panose="02070309020205020404" pitchFamily="49" charset="0"/>
                <a:cs typeface="Courier New" panose="02070309020205020404" pitchFamily="49" charset="0"/>
              </a:rPr>
              <a:t>konvergen</a:t>
            </a:r>
            <a:endParaRPr lang="en-US" altLang="en-US" b="1" dirty="0">
              <a:solidFill>
                <a:srgbClr val="000000"/>
              </a:solidFill>
              <a:latin typeface="Courier New" panose="02070309020205020404" pitchFamily="49" charset="0"/>
              <a:cs typeface="Courier New" panose="02070309020205020404" pitchFamily="49" charset="0"/>
            </a:endParaRPr>
          </a:p>
        </p:txBody>
      </p:sp>
      <p:sp>
        <p:nvSpPr>
          <p:cNvPr id="37" name="TextBox 36">
            <a:extLst>
              <a:ext uri="{FF2B5EF4-FFF2-40B4-BE49-F238E27FC236}">
                <a16:creationId xmlns:a16="http://schemas.microsoft.com/office/drawing/2014/main" id="{3DA24935-DCAF-5DBF-F697-827F59FD855F}"/>
              </a:ext>
            </a:extLst>
          </p:cNvPr>
          <p:cNvSpPr txBox="1"/>
          <p:nvPr/>
        </p:nvSpPr>
        <p:spPr>
          <a:xfrm>
            <a:off x="1066800" y="1205319"/>
            <a:ext cx="4221719" cy="461665"/>
          </a:xfrm>
          <a:prstGeom prst="rect">
            <a:avLst/>
          </a:prstGeom>
          <a:noFill/>
        </p:spPr>
        <p:txBody>
          <a:bodyPr wrap="square">
            <a:spAutoFit/>
          </a:bodyPr>
          <a:lstStyle/>
          <a:p>
            <a:pPr algn="just"/>
            <a:r>
              <a:rPr lang="en-US" sz="2400" b="1" dirty="0">
                <a:solidFill>
                  <a:srgbClr val="FF0000"/>
                </a:solidFill>
                <a:effectLst/>
                <a:ea typeface="Arial" panose="020B0604020202020204" pitchFamily="34" charset="0"/>
              </a:rPr>
              <a:t>Backpropagation</a:t>
            </a:r>
          </a:p>
        </p:txBody>
      </p:sp>
    </p:spTree>
    <p:extLst>
      <p:ext uri="{BB962C8B-B14F-4D97-AF65-F5344CB8AC3E}">
        <p14:creationId xmlns:p14="http://schemas.microsoft.com/office/powerpoint/2010/main" val="155117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4B310-956B-4986-B649-6C84FE0800FB}"/>
              </a:ext>
            </a:extLst>
          </p:cNvPr>
          <p:cNvSpPr>
            <a:spLocks noGrp="1"/>
          </p:cNvSpPr>
          <p:nvPr>
            <p:ph type="title"/>
          </p:nvPr>
        </p:nvSpPr>
        <p:spPr>
          <a:xfrm>
            <a:off x="2709949" y="2676698"/>
            <a:ext cx="5037065" cy="813261"/>
          </a:xfrm>
        </p:spPr>
        <p:txBody>
          <a:bodyPr>
            <a:normAutofit fontScale="90000"/>
          </a:bodyPr>
          <a:lstStyle/>
          <a:p>
            <a:r>
              <a:rPr lang="en-IN" sz="6600" dirty="0">
                <a:solidFill>
                  <a:schemeClr val="accent4"/>
                </a:solidFill>
              </a:rPr>
              <a:t>Thank You</a:t>
            </a:r>
          </a:p>
        </p:txBody>
      </p:sp>
      <p:sp>
        <p:nvSpPr>
          <p:cNvPr id="3" name="Title 1">
            <a:extLst>
              <a:ext uri="{FF2B5EF4-FFF2-40B4-BE49-F238E27FC236}">
                <a16:creationId xmlns:a16="http://schemas.microsoft.com/office/drawing/2014/main" id="{31D4B310-956B-4986-B649-6C84FE0800FB}"/>
              </a:ext>
            </a:extLst>
          </p:cNvPr>
          <p:cNvSpPr txBox="1">
            <a:spLocks/>
          </p:cNvSpPr>
          <p:nvPr/>
        </p:nvSpPr>
        <p:spPr>
          <a:xfrm>
            <a:off x="6093229" y="5012574"/>
            <a:ext cx="5037065" cy="813261"/>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600" dirty="0" err="1" smtClean="0">
                <a:solidFill>
                  <a:schemeClr val="accent4"/>
                </a:solidFill>
              </a:rPr>
              <a:t>Verdysgn</a:t>
            </a:r>
            <a:endParaRPr lang="en-IN" sz="6600" dirty="0">
              <a:solidFill>
                <a:schemeClr val="accent4"/>
              </a:solidFill>
            </a:endParaRPr>
          </a:p>
        </p:txBody>
      </p:sp>
    </p:spTree>
    <p:extLst>
      <p:ext uri="{BB962C8B-B14F-4D97-AF65-F5344CB8AC3E}">
        <p14:creationId xmlns:p14="http://schemas.microsoft.com/office/powerpoint/2010/main" val="4091008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20B0-80C8-3DC3-0D6B-2701C11F23A4}"/>
              </a:ext>
            </a:extLst>
          </p:cNvPr>
          <p:cNvSpPr>
            <a:spLocks noGrp="1"/>
          </p:cNvSpPr>
          <p:nvPr>
            <p:ph type="title"/>
          </p:nvPr>
        </p:nvSpPr>
        <p:spPr/>
        <p:txBody>
          <a:bodyPr/>
          <a:lstStyle/>
          <a:p>
            <a:r>
              <a:rPr lang="en-US" dirty="0"/>
              <a:t>Types of Learning</a:t>
            </a:r>
            <a:endParaRPr lang="en-ID" dirty="0"/>
          </a:p>
        </p:txBody>
      </p:sp>
      <p:sp>
        <p:nvSpPr>
          <p:cNvPr id="3" name="Content Placeholder 2">
            <a:extLst>
              <a:ext uri="{FF2B5EF4-FFF2-40B4-BE49-F238E27FC236}">
                <a16:creationId xmlns:a16="http://schemas.microsoft.com/office/drawing/2014/main" id="{F23E1D66-289F-7E19-FAAF-358A15B2F5AC}"/>
              </a:ext>
            </a:extLst>
          </p:cNvPr>
          <p:cNvSpPr>
            <a:spLocks noGrp="1"/>
          </p:cNvSpPr>
          <p:nvPr>
            <p:ph sz="half" idx="2"/>
          </p:nvPr>
        </p:nvSpPr>
        <p:spPr/>
        <p:txBody>
          <a:bodyPr/>
          <a:lstStyle/>
          <a:p>
            <a:pPr marL="457200" indent="-457200">
              <a:buAutoNum type="arabicPeriod"/>
            </a:pPr>
            <a:r>
              <a:rPr lang="en-US" dirty="0"/>
              <a:t>Supervised Learning</a:t>
            </a:r>
          </a:p>
          <a:p>
            <a:r>
              <a:rPr lang="en-US" sz="2000" b="1" dirty="0"/>
              <a:t>Supervised learning uses a labeled dataset</a:t>
            </a:r>
            <a:r>
              <a:rPr lang="en-US" sz="2000" dirty="0"/>
              <a:t>, typically labeled by an external supervisor, subject matter expert(SME), or an algorithm/program. The dataset is split into training and test dataset for training and then validating the model. The supervised learned model is then used to generate predictions on previously unseen unlabeled data that belongs to the category of data the model was trained on.</a:t>
            </a:r>
          </a:p>
          <a:p>
            <a:r>
              <a:rPr lang="en-US" sz="2000" b="1" dirty="0"/>
              <a:t>Input and output data is provided to a Supervised machine model</a:t>
            </a:r>
            <a:r>
              <a:rPr lang="en-US" sz="2000" dirty="0"/>
              <a:t>, so supervised learning is learning by example.</a:t>
            </a:r>
          </a:p>
          <a:p>
            <a:endParaRPr lang="en-US" sz="2000" dirty="0"/>
          </a:p>
          <a:p>
            <a:endParaRPr lang="en-ID" dirty="0"/>
          </a:p>
        </p:txBody>
      </p:sp>
      <p:sp>
        <p:nvSpPr>
          <p:cNvPr id="4" name="Footer Placeholder 3">
            <a:extLst>
              <a:ext uri="{FF2B5EF4-FFF2-40B4-BE49-F238E27FC236}">
                <a16:creationId xmlns:a16="http://schemas.microsoft.com/office/drawing/2014/main" id="{CDE2320A-A9BA-2E27-FDCA-80282E43722F}"/>
              </a:ext>
            </a:extLst>
          </p:cNvPr>
          <p:cNvSpPr>
            <a:spLocks noGrp="1"/>
          </p:cNvSpPr>
          <p:nvPr>
            <p:ph type="ftr" sz="quarter" idx="10"/>
          </p:nvPr>
        </p:nvSpPr>
        <p:spPr/>
        <p:txBody>
          <a:bodyPr/>
          <a:lstStyle/>
          <a:p>
            <a:r>
              <a:rPr lang="en-US" dirty="0">
                <a:solidFill>
                  <a:schemeClr val="accent1">
                    <a:lumMod val="75000"/>
                  </a:schemeClr>
                </a:solidFill>
              </a:rPr>
              <a:t>Computer </a:t>
            </a:r>
            <a:r>
              <a:rPr lang="en-US" dirty="0">
                <a:solidFill>
                  <a:srgbClr val="00B0F0"/>
                </a:solidFill>
              </a:rPr>
              <a:t>Vision</a:t>
            </a:r>
            <a:endParaRPr lang="en-US" dirty="0"/>
          </a:p>
        </p:txBody>
      </p:sp>
      <p:sp>
        <p:nvSpPr>
          <p:cNvPr id="5" name="Slide Number Placeholder 4">
            <a:extLst>
              <a:ext uri="{FF2B5EF4-FFF2-40B4-BE49-F238E27FC236}">
                <a16:creationId xmlns:a16="http://schemas.microsoft.com/office/drawing/2014/main" id="{F6D8E290-F67F-5C65-E394-A1768858DDC7}"/>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2767807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895CF-9173-E3E2-3CAC-18A0B4D96E8F}"/>
              </a:ext>
            </a:extLst>
          </p:cNvPr>
          <p:cNvSpPr>
            <a:spLocks noGrp="1"/>
          </p:cNvSpPr>
          <p:nvPr>
            <p:ph type="title"/>
          </p:nvPr>
        </p:nvSpPr>
        <p:spPr/>
        <p:txBody>
          <a:bodyPr/>
          <a:lstStyle/>
          <a:p>
            <a:endParaRPr lang="en-ID"/>
          </a:p>
        </p:txBody>
      </p:sp>
      <p:pic>
        <p:nvPicPr>
          <p:cNvPr id="7" name="Content Placeholder 6">
            <a:extLst>
              <a:ext uri="{FF2B5EF4-FFF2-40B4-BE49-F238E27FC236}">
                <a16:creationId xmlns:a16="http://schemas.microsoft.com/office/drawing/2014/main" id="{87CD4130-ED72-768F-2D83-D7E787531F97}"/>
              </a:ext>
            </a:extLst>
          </p:cNvPr>
          <p:cNvPicPr>
            <a:picLocks noGrp="1" noChangeAspect="1"/>
          </p:cNvPicPr>
          <p:nvPr>
            <p:ph sz="half" idx="2"/>
          </p:nvPr>
        </p:nvPicPr>
        <p:blipFill>
          <a:blip r:embed="rId2"/>
          <a:stretch>
            <a:fillRect/>
          </a:stretch>
        </p:blipFill>
        <p:spPr>
          <a:xfrm>
            <a:off x="431816" y="1017814"/>
            <a:ext cx="11328367" cy="4963885"/>
          </a:xfrm>
        </p:spPr>
      </p:pic>
      <p:sp>
        <p:nvSpPr>
          <p:cNvPr id="4" name="Footer Placeholder 3">
            <a:extLst>
              <a:ext uri="{FF2B5EF4-FFF2-40B4-BE49-F238E27FC236}">
                <a16:creationId xmlns:a16="http://schemas.microsoft.com/office/drawing/2014/main" id="{360683C9-6B29-F339-2839-5CFBA08977CF}"/>
              </a:ext>
            </a:extLst>
          </p:cNvPr>
          <p:cNvSpPr>
            <a:spLocks noGrp="1"/>
          </p:cNvSpPr>
          <p:nvPr>
            <p:ph type="ftr" sz="quarter" idx="10"/>
          </p:nvPr>
        </p:nvSpPr>
        <p:spPr/>
        <p:txBody>
          <a:bodyPr/>
          <a:lstStyle/>
          <a:p>
            <a:r>
              <a:rPr lang="en-US" dirty="0">
                <a:solidFill>
                  <a:schemeClr val="accent1">
                    <a:lumMod val="75000"/>
                  </a:schemeClr>
                </a:solidFill>
              </a:rPr>
              <a:t>Computer </a:t>
            </a:r>
            <a:r>
              <a:rPr lang="en-US" dirty="0">
                <a:solidFill>
                  <a:srgbClr val="00B0F0"/>
                </a:solidFill>
              </a:rPr>
              <a:t>Vision</a:t>
            </a:r>
            <a:endParaRPr lang="en-US" dirty="0"/>
          </a:p>
        </p:txBody>
      </p:sp>
      <p:sp>
        <p:nvSpPr>
          <p:cNvPr id="5" name="Slide Number Placeholder 4">
            <a:extLst>
              <a:ext uri="{FF2B5EF4-FFF2-40B4-BE49-F238E27FC236}">
                <a16:creationId xmlns:a16="http://schemas.microsoft.com/office/drawing/2014/main" id="{15FC66FB-BE17-6931-4816-82AE242CC94D}"/>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180345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20B0-80C8-3DC3-0D6B-2701C11F23A4}"/>
              </a:ext>
            </a:extLst>
          </p:cNvPr>
          <p:cNvSpPr>
            <a:spLocks noGrp="1"/>
          </p:cNvSpPr>
          <p:nvPr>
            <p:ph type="title"/>
          </p:nvPr>
        </p:nvSpPr>
        <p:spPr/>
        <p:txBody>
          <a:bodyPr/>
          <a:lstStyle/>
          <a:p>
            <a:r>
              <a:rPr lang="en-US" dirty="0"/>
              <a:t>Types of Learning</a:t>
            </a:r>
            <a:endParaRPr lang="en-ID" dirty="0"/>
          </a:p>
        </p:txBody>
      </p:sp>
      <p:sp>
        <p:nvSpPr>
          <p:cNvPr id="3" name="Content Placeholder 2">
            <a:extLst>
              <a:ext uri="{FF2B5EF4-FFF2-40B4-BE49-F238E27FC236}">
                <a16:creationId xmlns:a16="http://schemas.microsoft.com/office/drawing/2014/main" id="{F23E1D66-289F-7E19-FAAF-358A15B2F5AC}"/>
              </a:ext>
            </a:extLst>
          </p:cNvPr>
          <p:cNvSpPr>
            <a:spLocks noGrp="1"/>
          </p:cNvSpPr>
          <p:nvPr>
            <p:ph sz="half" idx="2"/>
          </p:nvPr>
        </p:nvSpPr>
        <p:spPr/>
        <p:txBody>
          <a:bodyPr/>
          <a:lstStyle/>
          <a:p>
            <a:r>
              <a:rPr lang="en-US" dirty="0"/>
              <a:t>2. Unsupervised Learning</a:t>
            </a:r>
          </a:p>
          <a:p>
            <a:r>
              <a:rPr lang="en-US" sz="2000" b="1" dirty="0"/>
              <a:t>Supervised learning uses a labeled dataset</a:t>
            </a:r>
            <a:r>
              <a:rPr lang="en-US" sz="2000" dirty="0"/>
              <a:t>, typically labeled by an external supervisor, subject matter expert(SME), or an algorithm/program. The dataset is split into training and test dataset for training and then validating the model. The supervised learned model is then used to generate predictions on previously unseen unlabeled data that belongs to the category of data the model was trained on.</a:t>
            </a:r>
          </a:p>
          <a:p>
            <a:r>
              <a:rPr lang="en-US" sz="2000" b="1" dirty="0"/>
              <a:t>Input and output data is provided to a Supervised machine model</a:t>
            </a:r>
            <a:r>
              <a:rPr lang="en-US" sz="2000" dirty="0"/>
              <a:t>, so supervised learning is learning by example.</a:t>
            </a:r>
          </a:p>
          <a:p>
            <a:endParaRPr lang="en-US" sz="2000" dirty="0"/>
          </a:p>
          <a:p>
            <a:endParaRPr lang="en-ID" dirty="0"/>
          </a:p>
        </p:txBody>
      </p:sp>
      <p:sp>
        <p:nvSpPr>
          <p:cNvPr id="4" name="Footer Placeholder 3">
            <a:extLst>
              <a:ext uri="{FF2B5EF4-FFF2-40B4-BE49-F238E27FC236}">
                <a16:creationId xmlns:a16="http://schemas.microsoft.com/office/drawing/2014/main" id="{CDE2320A-A9BA-2E27-FDCA-80282E43722F}"/>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F6D8E290-F67F-5C65-E394-A1768858DDC7}"/>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3151421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A9CD8-C764-FE13-2095-FE3B656C4C41}"/>
              </a:ext>
            </a:extLst>
          </p:cNvPr>
          <p:cNvSpPr>
            <a:spLocks noGrp="1"/>
          </p:cNvSpPr>
          <p:nvPr>
            <p:ph type="title"/>
          </p:nvPr>
        </p:nvSpPr>
        <p:spPr/>
        <p:txBody>
          <a:bodyPr/>
          <a:lstStyle/>
          <a:p>
            <a:endParaRPr lang="en-ID"/>
          </a:p>
        </p:txBody>
      </p:sp>
      <p:pic>
        <p:nvPicPr>
          <p:cNvPr id="7" name="Content Placeholder 6">
            <a:extLst>
              <a:ext uri="{FF2B5EF4-FFF2-40B4-BE49-F238E27FC236}">
                <a16:creationId xmlns:a16="http://schemas.microsoft.com/office/drawing/2014/main" id="{82559539-195A-F06A-E2E1-6CA68928934B}"/>
              </a:ext>
            </a:extLst>
          </p:cNvPr>
          <p:cNvPicPr>
            <a:picLocks noGrp="1" noChangeAspect="1"/>
          </p:cNvPicPr>
          <p:nvPr>
            <p:ph sz="half" idx="2"/>
          </p:nvPr>
        </p:nvPicPr>
        <p:blipFill>
          <a:blip r:embed="rId2"/>
          <a:stretch>
            <a:fillRect/>
          </a:stretch>
        </p:blipFill>
        <p:spPr>
          <a:xfrm>
            <a:off x="611414" y="1401260"/>
            <a:ext cx="11003557" cy="3791225"/>
          </a:xfrm>
        </p:spPr>
      </p:pic>
      <p:sp>
        <p:nvSpPr>
          <p:cNvPr id="4" name="Footer Placeholder 3">
            <a:extLst>
              <a:ext uri="{FF2B5EF4-FFF2-40B4-BE49-F238E27FC236}">
                <a16:creationId xmlns:a16="http://schemas.microsoft.com/office/drawing/2014/main" id="{97A86252-0D16-FB26-9D9C-448003F80816}"/>
              </a:ext>
            </a:extLst>
          </p:cNvPr>
          <p:cNvSpPr>
            <a:spLocks noGrp="1"/>
          </p:cNvSpPr>
          <p:nvPr>
            <p:ph type="ftr" sz="quarter" idx="10"/>
          </p:nvPr>
        </p:nvSpPr>
        <p:spPr/>
        <p:txBody>
          <a:bodyPr/>
          <a:lstStyle/>
          <a:p>
            <a:r>
              <a:rPr lang="en-US" dirty="0" smtClean="0"/>
              <a:t>Computer Vision</a:t>
            </a:r>
            <a:endParaRPr lang="en-US" dirty="0"/>
          </a:p>
        </p:txBody>
      </p:sp>
      <p:sp>
        <p:nvSpPr>
          <p:cNvPr id="5" name="Slide Number Placeholder 4">
            <a:extLst>
              <a:ext uri="{FF2B5EF4-FFF2-40B4-BE49-F238E27FC236}">
                <a16:creationId xmlns:a16="http://schemas.microsoft.com/office/drawing/2014/main" id="{9272C186-F240-6B23-2655-C9CCDE19A39E}"/>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1245637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17156</TotalTime>
  <Words>2067</Words>
  <Application>Microsoft Office PowerPoint</Application>
  <PresentationFormat>Widescreen</PresentationFormat>
  <Paragraphs>352</Paragraphs>
  <Slides>58</Slides>
  <Notes>31</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75" baseType="lpstr">
      <vt:lpstr>맑은 고딕</vt:lpstr>
      <vt:lpstr>Arial</vt:lpstr>
      <vt:lpstr>Arial Black</vt:lpstr>
      <vt:lpstr>Calibri</vt:lpstr>
      <vt:lpstr>Calibri Light</vt:lpstr>
      <vt:lpstr>Cambria Math</vt:lpstr>
      <vt:lpstr>Courier New</vt:lpstr>
      <vt:lpstr>GillSans</vt:lpstr>
      <vt:lpstr>HG Mincho Light J</vt:lpstr>
      <vt:lpstr>Perpetua</vt:lpstr>
      <vt:lpstr>Roboto Slab</vt:lpstr>
      <vt:lpstr>Symbol</vt:lpstr>
      <vt:lpstr>Times New Roman</vt:lpstr>
      <vt:lpstr>Wingdings</vt:lpstr>
      <vt:lpstr>Office Theme</vt:lpstr>
      <vt:lpstr>Visio</vt:lpstr>
      <vt:lpstr>Equation</vt:lpstr>
      <vt:lpstr>PowerPoint Presentation</vt:lpstr>
      <vt:lpstr>PowerPoint Presentation</vt:lpstr>
      <vt:lpstr>PowerPoint Presentation</vt:lpstr>
      <vt:lpstr>PowerPoint Presentation</vt:lpstr>
      <vt:lpstr>PowerPoint Presentation</vt:lpstr>
      <vt:lpstr>Types of Learning</vt:lpstr>
      <vt:lpstr>PowerPoint Presentation</vt:lpstr>
      <vt:lpstr>Types of Learning</vt:lpstr>
      <vt:lpstr>PowerPoint Presentation</vt:lpstr>
      <vt:lpstr>Types of Learning</vt:lpstr>
      <vt:lpstr>PowerPoint Presentation</vt:lpstr>
      <vt:lpstr>PowerPoint Presentation</vt:lpstr>
      <vt:lpstr>Neural network</vt:lpstr>
      <vt:lpstr>Artificial Neural network</vt:lpstr>
      <vt:lpstr>Artificial neural network</vt:lpstr>
      <vt:lpstr>History of ANN</vt:lpstr>
      <vt:lpstr>Arsitektur</vt:lpstr>
      <vt:lpstr>Arsitektur</vt:lpstr>
      <vt:lpstr>PowerPoint Presentation</vt:lpstr>
      <vt:lpstr>Arsitektur</vt:lpstr>
      <vt:lpstr>Arsitektur</vt:lpstr>
      <vt:lpstr>Fungsi Aktivasi</vt:lpstr>
      <vt:lpstr>Fungsi Aktivasi</vt:lpstr>
      <vt:lpstr>ANN as classifier</vt:lpstr>
      <vt:lpstr>ANN as classifier</vt:lpstr>
      <vt:lpstr>Recap</vt:lpstr>
      <vt:lpstr>Recap</vt:lpstr>
      <vt:lpstr>PowerPoint Presentation</vt:lpstr>
      <vt:lpstr>perceptron</vt:lpstr>
      <vt:lpstr>perceptron</vt:lpstr>
      <vt:lpstr>Algoritma Perceptron </vt:lpstr>
      <vt:lpstr>Algoritma Perceptron </vt:lpstr>
      <vt:lpstr>Algoritma Perceptron </vt:lpstr>
      <vt:lpstr>Contoh perceptron : AND</vt:lpstr>
      <vt:lpstr>Contoh Perceptron : AND </vt:lpstr>
      <vt:lpstr>Contoh Perceptron : AND </vt:lpstr>
      <vt:lpstr>Contoh Perceptron : AND </vt:lpstr>
      <vt:lpstr>PowerPoint Presentation</vt:lpstr>
      <vt:lpstr>Backpropagation</vt:lpstr>
      <vt:lpstr>Backpropagation</vt:lpstr>
      <vt:lpstr>Backpropagation</vt:lpstr>
      <vt:lpstr>Algoritma Backpropagation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pds</dc:title>
  <dc:creator>pds</dc:creator>
  <cp:lastModifiedBy>Gde</cp:lastModifiedBy>
  <cp:revision>58</cp:revision>
  <dcterms:created xsi:type="dcterms:W3CDTF">2024-07-11T17:06:45Z</dcterms:created>
  <dcterms:modified xsi:type="dcterms:W3CDTF">2024-11-01T01:31:01Z</dcterms:modified>
</cp:coreProperties>
</file>